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5"/>
  </p:notesMasterIdLst>
  <p:sldIdLst>
    <p:sldId id="257" r:id="rId2"/>
    <p:sldId id="260" r:id="rId3"/>
    <p:sldId id="287" r:id="rId4"/>
    <p:sldId id="293" r:id="rId5"/>
    <p:sldId id="305" r:id="rId6"/>
    <p:sldId id="307" r:id="rId7"/>
    <p:sldId id="291" r:id="rId8"/>
    <p:sldId id="308" r:id="rId9"/>
    <p:sldId id="306" r:id="rId10"/>
    <p:sldId id="309" r:id="rId11"/>
    <p:sldId id="302" r:id="rId12"/>
    <p:sldId id="259" r:id="rId13"/>
    <p:sldId id="300" r:id="rId14"/>
  </p:sldIdLst>
  <p:sldSz cx="9144000" cy="6858000" type="screen4x3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=""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793D81CF-94F2-401A-BA57-92F5A7B2D0C5}" styleName="보통 스타일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3B4B98B0-60AC-42C2-AFA5-B58CD77FA1E5}" styleName="밝은 스타일 1 - 강조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5A111915-BE36-4E01-A7E5-04B1672EAD32}" styleName="밝은 스타일 2 - 강조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7DF18680-E054-41AD-8BC1-D1AEF772440D}" styleName="보통 스타일 2 - 강조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7642" autoAdjust="0"/>
  </p:normalViewPr>
  <p:slideViewPr>
    <p:cSldViewPr>
      <p:cViewPr varScale="1">
        <p:scale>
          <a:sx n="66" d="100"/>
          <a:sy n="66" d="100"/>
        </p:scale>
        <p:origin x="-120" y="-26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5771C21-3757-4199-83DE-22960358A2A5}" type="datetimeFigureOut">
              <a:rPr lang="ko-KR" altLang="en-US" smtClean="0"/>
              <a:pPr/>
              <a:t>2019-06-14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4A4E647-5A0F-41E6-A0EF-B58D8C1C6CD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2931158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altLang="ko-KR" dirty="0" smtClean="0"/>
              <a:t>…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A4E647-5A0F-41E6-A0EF-B58D8C1C6CD4}" type="slidenum">
              <a:rPr lang="ko-KR" altLang="en-US" smtClean="0"/>
              <a:pPr/>
              <a:t>1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200" dirty="0" smtClean="0"/>
              <a:t>http://minheeblog.tistory.com/category/PPT</a:t>
            </a:r>
            <a:endParaRPr lang="ko-KR" altLang="en-US" sz="1200" dirty="0" smtClean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A4E647-5A0F-41E6-A0EF-B58D8C1C6CD4}" type="slidenum">
              <a:rPr lang="ko-KR" altLang="en-US" smtClean="0"/>
              <a:pPr/>
              <a:t>10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200" dirty="0" smtClean="0"/>
              <a:t>http://minheeblog.tistory.com/category/PPT</a:t>
            </a:r>
            <a:endParaRPr lang="ko-KR" altLang="en-US" sz="1200" dirty="0" smtClean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A4E647-5A0F-41E6-A0EF-B58D8C1C6CD4}" type="slidenum">
              <a:rPr lang="ko-KR" altLang="en-US" smtClean="0"/>
              <a:pPr/>
              <a:t>11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200" dirty="0" smtClean="0"/>
              <a:t>http://minheeblog.tistory.com/category/PPT</a:t>
            </a:r>
            <a:endParaRPr lang="ko-KR" altLang="en-US" sz="1200" dirty="0" smtClean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A4E647-5A0F-41E6-A0EF-B58D8C1C6CD4}" type="slidenum">
              <a:rPr lang="ko-KR" altLang="en-US" smtClean="0"/>
              <a:pPr/>
              <a:t>12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200" dirty="0" smtClean="0"/>
              <a:t>http://minheeblog.tistory.com/category/PPT</a:t>
            </a:r>
            <a:endParaRPr lang="ko-KR" altLang="en-US" sz="1200" dirty="0" smtClean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A4E647-5A0F-41E6-A0EF-B58D8C1C6CD4}" type="slidenum">
              <a:rPr lang="ko-KR" altLang="en-US" smtClean="0"/>
              <a:pPr/>
              <a:t>13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200" dirty="0" smtClean="0"/>
              <a:t>http://minheeblog.tistory.com/category/PPT</a:t>
            </a:r>
            <a:endParaRPr lang="ko-KR" altLang="en-US" sz="1200" dirty="0" smtClean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A4E647-5A0F-41E6-A0EF-B58D8C1C6CD4}" type="slidenum">
              <a:rPr lang="ko-KR" altLang="en-US" smtClean="0"/>
              <a:pPr/>
              <a:t>2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200" dirty="0" smtClean="0"/>
              <a:t>http://minheeblog.tistory.com/category/PPT</a:t>
            </a:r>
            <a:endParaRPr lang="ko-KR" altLang="en-US" sz="1200" dirty="0" smtClean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A4E647-5A0F-41E6-A0EF-B58D8C1C6CD4}" type="slidenum">
              <a:rPr lang="ko-KR" altLang="en-US" smtClean="0"/>
              <a:pPr/>
              <a:t>3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200" dirty="0" smtClean="0"/>
              <a:t>http://minheeblog.tistory.com/category/PPT</a:t>
            </a:r>
            <a:endParaRPr lang="ko-KR" altLang="en-US" sz="1200" dirty="0" smtClean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A4E647-5A0F-41E6-A0EF-B58D8C1C6CD4}" type="slidenum">
              <a:rPr lang="ko-KR" altLang="en-US" smtClean="0"/>
              <a:pPr/>
              <a:t>4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200" dirty="0" smtClean="0"/>
              <a:t>http://minheeblog.tistory.com/category/PPT</a:t>
            </a:r>
            <a:endParaRPr lang="ko-KR" altLang="en-US" sz="1200" dirty="0" smtClean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A4E647-5A0F-41E6-A0EF-B58D8C1C6CD4}" type="slidenum">
              <a:rPr lang="ko-KR" altLang="en-US" smtClean="0"/>
              <a:pPr/>
              <a:t>5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200" dirty="0" smtClean="0"/>
              <a:t>http://minheeblog.tistory.com/category/PPT</a:t>
            </a:r>
            <a:endParaRPr lang="ko-KR" altLang="en-US" sz="1200" dirty="0" smtClean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A4E647-5A0F-41E6-A0EF-B58D8C1C6CD4}" type="slidenum">
              <a:rPr lang="ko-KR" altLang="en-US" smtClean="0"/>
              <a:pPr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4431870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200" dirty="0" smtClean="0"/>
              <a:t>http://minheeblog.tistory.com/category/PPT</a:t>
            </a:r>
            <a:endParaRPr lang="ko-KR" altLang="en-US" sz="1200" dirty="0" smtClean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A4E647-5A0F-41E6-A0EF-B58D8C1C6CD4}" type="slidenum">
              <a:rPr lang="ko-KR" altLang="en-US" smtClean="0"/>
              <a:pPr/>
              <a:t>7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200" dirty="0" smtClean="0"/>
              <a:t>http://minheeblog.tistory.com/category/PPT</a:t>
            </a:r>
            <a:endParaRPr lang="ko-KR" altLang="en-US" sz="1200" dirty="0" smtClean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A4E647-5A0F-41E6-A0EF-B58D8C1C6CD4}" type="slidenum">
              <a:rPr lang="ko-KR" altLang="en-US" smtClean="0"/>
              <a:pPr/>
              <a:t>8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200" dirty="0" smtClean="0"/>
              <a:t>http://minheeblog.tistory.com/category/PPT</a:t>
            </a:r>
            <a:endParaRPr lang="ko-KR" altLang="en-US" sz="1200" dirty="0" smtClean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A4E647-5A0F-41E6-A0EF-B58D8C1C6CD4}" type="slidenum">
              <a:rPr lang="ko-KR" altLang="en-US" smtClean="0"/>
              <a:pPr/>
              <a:t>9</a:t>
            </a:fld>
            <a:endParaRPr lang="ko-KR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 smtClean="0"/>
              <a:t>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FE722-38C7-4231-8BB5-7A27D4E5977D}" type="datetimeFigureOut">
              <a:rPr lang="ko-KR" altLang="en-US" smtClean="0"/>
              <a:pPr/>
              <a:t>2019-06-14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CD0F7-B239-41DD-B89C-138EEA1D13E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FE722-38C7-4231-8BB5-7A27D4E5977D}" type="datetimeFigureOut">
              <a:rPr lang="ko-KR" altLang="en-US" smtClean="0"/>
              <a:pPr/>
              <a:t>2019-06-14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CD0F7-B239-41DD-B89C-138EEA1D13E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FE722-38C7-4231-8BB5-7A27D4E5977D}" type="datetimeFigureOut">
              <a:rPr lang="ko-KR" altLang="en-US" smtClean="0"/>
              <a:pPr/>
              <a:t>2019-06-14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CD0F7-B239-41DD-B89C-138EEA1D13E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FE722-38C7-4231-8BB5-7A27D4E5977D}" type="datetimeFigureOut">
              <a:rPr lang="ko-KR" altLang="en-US" smtClean="0"/>
              <a:pPr/>
              <a:t>2019-06-14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CD0F7-B239-41DD-B89C-138EEA1D13E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FE722-38C7-4231-8BB5-7A27D4E5977D}" type="datetimeFigureOut">
              <a:rPr lang="ko-KR" altLang="en-US" smtClean="0"/>
              <a:pPr/>
              <a:t>2019-06-14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CD0F7-B239-41DD-B89C-138EEA1D13E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FE722-38C7-4231-8BB5-7A27D4E5977D}" type="datetimeFigureOut">
              <a:rPr lang="ko-KR" altLang="en-US" smtClean="0"/>
              <a:pPr/>
              <a:t>2019-06-14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CD0F7-B239-41DD-B89C-138EEA1D13E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FE722-38C7-4231-8BB5-7A27D4E5977D}" type="datetimeFigureOut">
              <a:rPr lang="ko-KR" altLang="en-US" smtClean="0"/>
              <a:pPr/>
              <a:t>2019-06-14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CD0F7-B239-41DD-B89C-138EEA1D13E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FE722-38C7-4231-8BB5-7A27D4E5977D}" type="datetimeFigureOut">
              <a:rPr lang="ko-KR" altLang="en-US" smtClean="0"/>
              <a:pPr/>
              <a:t>2019-06-14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CD0F7-B239-41DD-B89C-138EEA1D13E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FE722-38C7-4231-8BB5-7A27D4E5977D}" type="datetimeFigureOut">
              <a:rPr lang="ko-KR" altLang="en-US" smtClean="0"/>
              <a:pPr/>
              <a:t>2019-06-14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CD0F7-B239-41DD-B89C-138EEA1D13E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FE722-38C7-4231-8BB5-7A27D4E5977D}" type="datetimeFigureOut">
              <a:rPr lang="ko-KR" altLang="en-US" smtClean="0"/>
              <a:pPr/>
              <a:t>2019-06-14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CD0F7-B239-41DD-B89C-138EEA1D13E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FE722-38C7-4231-8BB5-7A27D4E5977D}" type="datetimeFigureOut">
              <a:rPr lang="ko-KR" altLang="en-US" smtClean="0"/>
              <a:pPr/>
              <a:t>2019-06-14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CD0F7-B239-41DD-B89C-138EEA1D13E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22FE722-38C7-4231-8BB5-7A27D4E5977D}" type="datetimeFigureOut">
              <a:rPr lang="ko-KR" altLang="en-US" smtClean="0"/>
              <a:pPr/>
              <a:t>2019-06-14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77CD0F7-B239-41DD-B89C-138EEA1D13E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835696" y="2708920"/>
            <a:ext cx="547260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4400" b="1" spc="-150" dirty="0" smtClean="0">
                <a:solidFill>
                  <a:schemeClr val="bg1"/>
                </a:solidFill>
              </a:rPr>
              <a:t> </a:t>
            </a:r>
            <a:r>
              <a:rPr lang="en-US" altLang="ko-KR" sz="4400" b="1" spc="-150" dirty="0" smtClean="0">
                <a:solidFill>
                  <a:schemeClr val="bg1"/>
                </a:solidFill>
              </a:rPr>
              <a:t>4</a:t>
            </a:r>
            <a:r>
              <a:rPr lang="ko-KR" altLang="en-US" sz="4400" b="1" spc="-150" dirty="0" smtClean="0">
                <a:solidFill>
                  <a:schemeClr val="bg1"/>
                </a:solidFill>
              </a:rPr>
              <a:t>조 최종 발표</a:t>
            </a:r>
            <a:endParaRPr lang="ko-KR" altLang="en-US" sz="4400" b="1" spc="-150" dirty="0">
              <a:solidFill>
                <a:schemeClr val="bg1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2483768" y="2276872"/>
            <a:ext cx="4256473" cy="30777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dist"/>
            <a:r>
              <a:rPr lang="ko-KR" altLang="en-US" sz="1400" b="1" dirty="0" smtClean="0">
                <a:solidFill>
                  <a:schemeClr val="tx2">
                    <a:lumMod val="50000"/>
                  </a:schemeClr>
                </a:solidFill>
              </a:rPr>
              <a:t>문화재 체험게임</a:t>
            </a:r>
            <a:endParaRPr lang="ko-KR" altLang="en-US" sz="1400" b="1" dirty="0">
              <a:solidFill>
                <a:schemeClr val="tx2">
                  <a:lumMod val="50000"/>
                </a:schemeClr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3203848" y="4077072"/>
            <a:ext cx="273630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ko-KR" altLang="en-US" sz="1600" b="1" dirty="0" smtClean="0">
                <a:solidFill>
                  <a:schemeClr val="bg1"/>
                </a:solidFill>
              </a:rPr>
              <a:t>발표자 </a:t>
            </a:r>
            <a:r>
              <a:rPr lang="en-US" altLang="ko-KR" sz="1600" b="1" dirty="0" smtClean="0">
                <a:solidFill>
                  <a:schemeClr val="bg1"/>
                </a:solidFill>
              </a:rPr>
              <a:t>20144824 </a:t>
            </a:r>
            <a:r>
              <a:rPr lang="ko-KR" altLang="en-US" sz="1600" b="1" dirty="0" smtClean="0">
                <a:solidFill>
                  <a:schemeClr val="bg1"/>
                </a:solidFill>
              </a:rPr>
              <a:t>홍 대 화</a:t>
            </a:r>
            <a:endParaRPr lang="en-US" altLang="ko-KR" sz="1600" b="1" dirty="0" smtClean="0">
              <a:solidFill>
                <a:schemeClr val="bg1"/>
              </a:solidFill>
            </a:endParaRPr>
          </a:p>
          <a:p>
            <a:pPr algn="dist"/>
            <a:r>
              <a:rPr lang="en-US" altLang="ko-KR" sz="1600" b="1" dirty="0" smtClean="0">
                <a:solidFill>
                  <a:schemeClr val="bg1"/>
                </a:solidFill>
              </a:rPr>
              <a:t>          20144720 </a:t>
            </a:r>
            <a:r>
              <a:rPr lang="ko-KR" altLang="en-US" sz="1600" b="1" dirty="0" smtClean="0">
                <a:solidFill>
                  <a:schemeClr val="bg1"/>
                </a:solidFill>
              </a:rPr>
              <a:t>최 주 호</a:t>
            </a:r>
            <a:endParaRPr lang="en-US" altLang="ko-KR" sz="1600" b="1" dirty="0" smtClean="0">
              <a:solidFill>
                <a:schemeClr val="bg1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3275856" y="5939988"/>
            <a:ext cx="3600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 smtClean="0">
                <a:solidFill>
                  <a:schemeClr val="bg1"/>
                </a:solidFill>
              </a:rPr>
              <a:t>조선대학교</a:t>
            </a:r>
            <a:endParaRPr lang="en-US" altLang="ko-KR" b="1" dirty="0" smtClean="0">
              <a:solidFill>
                <a:schemeClr val="bg1"/>
              </a:solidFill>
            </a:endParaRPr>
          </a:p>
        </p:txBody>
      </p:sp>
      <p:pic>
        <p:nvPicPr>
          <p:cNvPr id="9" name="Picture 3" descr="C:\Users\홍대화\Desktop\Chosun-University-Symbol.jp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3491880" y="5733256"/>
            <a:ext cx="792088" cy="792088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251520" y="620688"/>
            <a:ext cx="8640960" cy="59766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타원 2"/>
          <p:cNvSpPr/>
          <p:nvPr/>
        </p:nvSpPr>
        <p:spPr>
          <a:xfrm>
            <a:off x="4067944" y="74100"/>
            <a:ext cx="936104" cy="936104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/>
          <p:cNvSpPr/>
          <p:nvPr/>
        </p:nvSpPr>
        <p:spPr>
          <a:xfrm>
            <a:off x="421446" y="271681"/>
            <a:ext cx="893193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z="1200" b="1" spc="-150" dirty="0" smtClean="0">
                <a:solidFill>
                  <a:schemeClr val="bg1"/>
                </a:solidFill>
              </a:rPr>
              <a:t>플레이 영상</a:t>
            </a:r>
            <a:endParaRPr lang="ko-KR" altLang="en-US" sz="1200" b="1" spc="-150" dirty="0">
              <a:solidFill>
                <a:schemeClr val="bg1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995936" y="479095"/>
            <a:ext cx="10801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 smtClean="0">
                <a:solidFill>
                  <a:schemeClr val="bg1"/>
                </a:solidFill>
                <a:latin typeface="HY헤드라인M" pitchFamily="18" charset="-127"/>
                <a:ea typeface="HY헤드라인M" pitchFamily="18" charset="-127"/>
              </a:rPr>
              <a:t>03</a:t>
            </a:r>
            <a:endParaRPr lang="ko-KR" altLang="en-US" sz="2400" dirty="0">
              <a:solidFill>
                <a:schemeClr val="bg1"/>
              </a:solidFill>
              <a:latin typeface="HY헤드라인M" pitchFamily="18" charset="-127"/>
              <a:ea typeface="HY헤드라인M" pitchFamily="18" charset="-127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5364088" y="271681"/>
            <a:ext cx="3600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ko-KR" altLang="en-US" sz="1200" dirty="0" smtClean="0">
                <a:solidFill>
                  <a:schemeClr val="bg1"/>
                </a:solidFill>
              </a:rPr>
              <a:t>문화재 체</a:t>
            </a:r>
            <a:r>
              <a:rPr lang="ko-KR" altLang="en-US" sz="1200" dirty="0">
                <a:solidFill>
                  <a:schemeClr val="bg1"/>
                </a:solidFill>
              </a:rPr>
              <a:t>험</a:t>
            </a:r>
            <a:r>
              <a:rPr lang="ko-KR" altLang="en-US" sz="1200" dirty="0" smtClean="0">
                <a:solidFill>
                  <a:schemeClr val="bg1"/>
                </a:solidFill>
              </a:rPr>
              <a:t>게임</a:t>
            </a:r>
          </a:p>
        </p:txBody>
      </p:sp>
      <p:sp>
        <p:nvSpPr>
          <p:cNvPr id="16" name="Text Placeholder 8">
            <a:extLst>
              <a:ext uri="{FF2B5EF4-FFF2-40B4-BE49-F238E27FC236}">
                <a16:creationId xmlns="" xmlns:a16="http://schemas.microsoft.com/office/drawing/2014/main" id="{74FF43DD-92EB-46FD-A477-6CC0463BD771}"/>
              </a:ext>
            </a:extLst>
          </p:cNvPr>
          <p:cNvSpPr txBox="1">
            <a:spLocks/>
          </p:cNvSpPr>
          <p:nvPr/>
        </p:nvSpPr>
        <p:spPr>
          <a:xfrm>
            <a:off x="611560" y="836712"/>
            <a:ext cx="8064896" cy="43204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/>
            <a:r>
              <a:rPr lang="en-US" altLang="ko-KR" sz="2400" dirty="0" smtClean="0">
                <a:solidFill>
                  <a:schemeClr val="bg1">
                    <a:lumMod val="10000"/>
                  </a:schemeClr>
                </a:solidFill>
                <a:latin typeface="Adobe 고딕 Std B" pitchFamily="34" charset="-127"/>
                <a:ea typeface="Adobe 고딕 Std B" pitchFamily="34" charset="-127"/>
              </a:rPr>
              <a:t>  </a:t>
            </a:r>
            <a:r>
              <a:rPr lang="ko-KR" altLang="en-US" sz="2400" dirty="0" smtClean="0">
                <a:solidFill>
                  <a:schemeClr val="bg1">
                    <a:lumMod val="10000"/>
                  </a:schemeClr>
                </a:solidFill>
                <a:latin typeface="Adobe 고딕 Std B" pitchFamily="34" charset="-127"/>
                <a:ea typeface="Adobe 고딕 Std B" pitchFamily="34" charset="-127"/>
              </a:rPr>
              <a:t>플레이 영상</a:t>
            </a:r>
            <a:endParaRPr lang="en-US" altLang="ko-KR" sz="2400" dirty="0" smtClean="0">
              <a:solidFill>
                <a:schemeClr val="bg1">
                  <a:lumMod val="10000"/>
                </a:schemeClr>
              </a:solidFill>
              <a:latin typeface="Adobe 고딕 Std B" pitchFamily="34" charset="-127"/>
              <a:ea typeface="Adobe 고딕 Std B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5310728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251520" y="620688"/>
            <a:ext cx="8640960" cy="59766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타원 2"/>
          <p:cNvSpPr/>
          <p:nvPr/>
        </p:nvSpPr>
        <p:spPr>
          <a:xfrm>
            <a:off x="4067944" y="74100"/>
            <a:ext cx="936104" cy="936104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/>
          <p:cNvSpPr/>
          <p:nvPr/>
        </p:nvSpPr>
        <p:spPr>
          <a:xfrm>
            <a:off x="251527" y="271681"/>
            <a:ext cx="1233031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z="1200" b="1" spc="-150" dirty="0" smtClean="0">
                <a:solidFill>
                  <a:schemeClr val="bg1"/>
                </a:solidFill>
              </a:rPr>
              <a:t>역할 및 개발환경 </a:t>
            </a:r>
            <a:endParaRPr lang="ko-KR" altLang="en-US" sz="1200" b="1" spc="-150" dirty="0">
              <a:solidFill>
                <a:schemeClr val="bg1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995936" y="479095"/>
            <a:ext cx="10801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 smtClean="0">
                <a:solidFill>
                  <a:schemeClr val="bg1"/>
                </a:solidFill>
                <a:latin typeface="HY헤드라인M" pitchFamily="18" charset="-127"/>
                <a:ea typeface="HY헤드라인M" pitchFamily="18" charset="-127"/>
              </a:rPr>
              <a:t>04</a:t>
            </a:r>
            <a:endParaRPr lang="ko-KR" altLang="en-US" sz="2400" dirty="0">
              <a:solidFill>
                <a:schemeClr val="bg1"/>
              </a:solidFill>
              <a:latin typeface="HY헤드라인M" pitchFamily="18" charset="-127"/>
              <a:ea typeface="HY헤드라인M" pitchFamily="18" charset="-127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5364088" y="271681"/>
            <a:ext cx="3600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ko-KR" altLang="en-US" sz="1200" dirty="0" smtClean="0">
                <a:solidFill>
                  <a:schemeClr val="bg1"/>
                </a:solidFill>
              </a:rPr>
              <a:t>문화재 체험게임</a:t>
            </a:r>
          </a:p>
        </p:txBody>
      </p:sp>
      <p:sp>
        <p:nvSpPr>
          <p:cNvPr id="11" name="Text Placeholder 8">
            <a:extLst>
              <a:ext uri="{FF2B5EF4-FFF2-40B4-BE49-F238E27FC236}">
                <a16:creationId xmlns="" xmlns:a16="http://schemas.microsoft.com/office/drawing/2014/main" id="{74FF43DD-92EB-46FD-A477-6CC0463BD771}"/>
              </a:ext>
            </a:extLst>
          </p:cNvPr>
          <p:cNvSpPr txBox="1">
            <a:spLocks/>
          </p:cNvSpPr>
          <p:nvPr/>
        </p:nvSpPr>
        <p:spPr>
          <a:xfrm>
            <a:off x="611560" y="836712"/>
            <a:ext cx="8064896" cy="43204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ko-KR" altLang="en-US" sz="2400" dirty="0" smtClean="0">
                <a:solidFill>
                  <a:schemeClr val="bg1">
                    <a:lumMod val="10000"/>
                  </a:schemeClr>
                </a:solidFill>
                <a:latin typeface="Adobe 고딕 Std B" pitchFamily="34" charset="-127"/>
                <a:ea typeface="Adobe 고딕 Std B" pitchFamily="34" charset="-127"/>
              </a:rPr>
              <a:t>역할</a:t>
            </a:r>
            <a:endParaRPr lang="en-US" altLang="ko-KR" sz="2400" dirty="0" smtClean="0">
              <a:solidFill>
                <a:schemeClr val="bg1">
                  <a:lumMod val="10000"/>
                </a:schemeClr>
              </a:solidFill>
              <a:latin typeface="Adobe 고딕 Std B" pitchFamily="34" charset="-127"/>
              <a:ea typeface="Adobe 고딕 Std B" pitchFamily="34" charset="-127"/>
            </a:endParaRPr>
          </a:p>
        </p:txBody>
      </p:sp>
      <p:sp>
        <p:nvSpPr>
          <p:cNvPr id="13" name="Text Placeholder 8">
            <a:extLst>
              <a:ext uri="{FF2B5EF4-FFF2-40B4-BE49-F238E27FC236}">
                <a16:creationId xmlns="" xmlns:a16="http://schemas.microsoft.com/office/drawing/2014/main" id="{74FF43DD-92EB-46FD-A477-6CC0463BD771}"/>
              </a:ext>
            </a:extLst>
          </p:cNvPr>
          <p:cNvSpPr txBox="1">
            <a:spLocks/>
          </p:cNvSpPr>
          <p:nvPr/>
        </p:nvSpPr>
        <p:spPr>
          <a:xfrm>
            <a:off x="611560" y="1484784"/>
            <a:ext cx="7992888" cy="1080120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ko-KR" altLang="en-US" sz="1800" dirty="0" smtClean="0">
                <a:solidFill>
                  <a:schemeClr val="bg1">
                    <a:lumMod val="10000"/>
                  </a:schemeClr>
                </a:solidFill>
                <a:latin typeface="Adobe 고딕 Std B" pitchFamily="34" charset="-127"/>
                <a:ea typeface="Adobe 고딕 Std B" pitchFamily="34" charset="-127"/>
              </a:rPr>
              <a:t>최주호 </a:t>
            </a:r>
            <a:r>
              <a:rPr lang="en-US" altLang="ko-KR" sz="1800" dirty="0" smtClean="0">
                <a:solidFill>
                  <a:schemeClr val="bg1">
                    <a:lumMod val="10000"/>
                  </a:schemeClr>
                </a:solidFill>
                <a:latin typeface="Adobe 고딕 Std B" pitchFamily="34" charset="-127"/>
                <a:ea typeface="Adobe 고딕 Std B" pitchFamily="34" charset="-127"/>
              </a:rPr>
              <a:t>:  </a:t>
            </a:r>
            <a:r>
              <a:rPr lang="ko-KR" altLang="en-US" sz="1800" dirty="0" smtClean="0">
                <a:solidFill>
                  <a:schemeClr val="bg1">
                    <a:lumMod val="10000"/>
                  </a:schemeClr>
                </a:solidFill>
                <a:latin typeface="Adobe 고딕 Std B" pitchFamily="34" charset="-127"/>
                <a:ea typeface="Adobe 고딕 Std B" pitchFamily="34" charset="-127"/>
              </a:rPr>
              <a:t>스크립트 제작</a:t>
            </a:r>
            <a:r>
              <a:rPr lang="en-US" altLang="ko-KR" sz="1800" dirty="0" smtClean="0">
                <a:solidFill>
                  <a:schemeClr val="bg1">
                    <a:lumMod val="10000"/>
                  </a:schemeClr>
                </a:solidFill>
                <a:latin typeface="Adobe 고딕 Std B" pitchFamily="34" charset="-127"/>
                <a:ea typeface="Adobe 고딕 Std B" pitchFamily="34" charset="-127"/>
              </a:rPr>
              <a:t>, </a:t>
            </a:r>
            <a:r>
              <a:rPr lang="ko-KR" altLang="en-US" sz="1800" dirty="0" smtClean="0">
                <a:solidFill>
                  <a:schemeClr val="bg1">
                    <a:lumMod val="10000"/>
                  </a:schemeClr>
                </a:solidFill>
                <a:latin typeface="Adobe 고딕 Std B" pitchFamily="34" charset="-127"/>
                <a:ea typeface="Adobe 고딕 Std B" pitchFamily="34" charset="-127"/>
              </a:rPr>
              <a:t>기능 구현 </a:t>
            </a:r>
            <a:r>
              <a:rPr lang="en-US" altLang="ko-KR" sz="1800" dirty="0" smtClean="0">
                <a:solidFill>
                  <a:schemeClr val="bg1">
                    <a:lumMod val="10000"/>
                  </a:schemeClr>
                </a:solidFill>
                <a:latin typeface="Adobe 고딕 Std B" pitchFamily="34" charset="-127"/>
                <a:ea typeface="Adobe 고딕 Std B" pitchFamily="34" charset="-127"/>
              </a:rPr>
              <a:t>, VR </a:t>
            </a:r>
            <a:r>
              <a:rPr lang="ko-KR" altLang="en-US" sz="1800" dirty="0" smtClean="0">
                <a:solidFill>
                  <a:schemeClr val="bg1">
                    <a:lumMod val="10000"/>
                  </a:schemeClr>
                </a:solidFill>
                <a:latin typeface="Adobe 고딕 Std B" pitchFamily="34" charset="-127"/>
                <a:ea typeface="Adobe 고딕 Std B" pitchFamily="34" charset="-127"/>
              </a:rPr>
              <a:t>연동</a:t>
            </a:r>
            <a:endParaRPr lang="en-US" altLang="ko-KR" sz="1800" dirty="0" smtClean="0">
              <a:solidFill>
                <a:schemeClr val="bg1">
                  <a:lumMod val="10000"/>
                </a:schemeClr>
              </a:solidFill>
              <a:latin typeface="Adobe 고딕 Std B" pitchFamily="34" charset="-127"/>
              <a:ea typeface="Adobe 고딕 Std B" pitchFamily="34" charset="-127"/>
            </a:endParaRPr>
          </a:p>
          <a:p>
            <a:pPr marL="0" indent="0">
              <a:buNone/>
            </a:pPr>
            <a:r>
              <a:rPr lang="ko-KR" altLang="en-US" sz="1800" dirty="0" smtClean="0">
                <a:solidFill>
                  <a:schemeClr val="bg1">
                    <a:lumMod val="10000"/>
                  </a:schemeClr>
                </a:solidFill>
                <a:latin typeface="Adobe 고딕 Std B" pitchFamily="34" charset="-127"/>
                <a:ea typeface="Adobe 고딕 Std B" pitchFamily="34" charset="-127"/>
              </a:rPr>
              <a:t>홍대화 </a:t>
            </a:r>
            <a:r>
              <a:rPr lang="en-US" altLang="ko-KR" sz="1800" dirty="0" smtClean="0">
                <a:solidFill>
                  <a:schemeClr val="bg1">
                    <a:lumMod val="10000"/>
                  </a:schemeClr>
                </a:solidFill>
                <a:latin typeface="Adobe 고딕 Std B" pitchFamily="34" charset="-127"/>
                <a:ea typeface="Adobe 고딕 Std B" pitchFamily="34" charset="-127"/>
              </a:rPr>
              <a:t>:  </a:t>
            </a:r>
            <a:r>
              <a:rPr lang="ko-KR" altLang="en-US" sz="1800" dirty="0" smtClean="0">
                <a:solidFill>
                  <a:schemeClr val="bg1">
                    <a:lumMod val="10000"/>
                  </a:schemeClr>
                </a:solidFill>
                <a:latin typeface="Adobe 고딕 Std B" pitchFamily="34" charset="-127"/>
                <a:ea typeface="Adobe 고딕 Std B" pitchFamily="34" charset="-127"/>
              </a:rPr>
              <a:t>스테이지 제작</a:t>
            </a:r>
            <a:r>
              <a:rPr lang="en-US" altLang="ko-KR" sz="1800" dirty="0" smtClean="0">
                <a:solidFill>
                  <a:schemeClr val="bg1">
                    <a:lumMod val="10000"/>
                  </a:schemeClr>
                </a:solidFill>
                <a:latin typeface="Adobe 고딕 Std B" pitchFamily="34" charset="-127"/>
                <a:ea typeface="Adobe 고딕 Std B" pitchFamily="34" charset="-127"/>
              </a:rPr>
              <a:t>, </a:t>
            </a:r>
            <a:r>
              <a:rPr lang="ko-KR" altLang="en-US" sz="1800" dirty="0" smtClean="0">
                <a:solidFill>
                  <a:schemeClr val="bg1">
                    <a:lumMod val="10000"/>
                  </a:schemeClr>
                </a:solidFill>
                <a:latin typeface="Adobe 고딕 Std B" pitchFamily="34" charset="-127"/>
                <a:ea typeface="Adobe 고딕 Std B" pitchFamily="34" charset="-127"/>
              </a:rPr>
              <a:t>문화재 소개 및 역사 퀴즈</a:t>
            </a:r>
            <a:endParaRPr lang="en-US" altLang="ko-KR" sz="1800" dirty="0" smtClean="0">
              <a:solidFill>
                <a:schemeClr val="bg1">
                  <a:lumMod val="10000"/>
                </a:schemeClr>
              </a:solidFill>
              <a:latin typeface="Adobe 고딕 Std B" pitchFamily="34" charset="-127"/>
              <a:ea typeface="Adobe 고딕 Std B" pitchFamily="34" charset="-127"/>
            </a:endParaRPr>
          </a:p>
          <a:p>
            <a:pPr marL="0" indent="0">
              <a:buNone/>
            </a:pPr>
            <a:endParaRPr lang="en-US" altLang="ko-KR" sz="1800" dirty="0" smtClean="0">
              <a:solidFill>
                <a:schemeClr val="bg1">
                  <a:lumMod val="10000"/>
                </a:schemeClr>
              </a:solidFill>
              <a:latin typeface="Adobe 고딕 Std B" pitchFamily="34" charset="-127"/>
              <a:ea typeface="Adobe 고딕 Std B" pitchFamily="34" charset="-127"/>
            </a:endParaRPr>
          </a:p>
          <a:p>
            <a:pPr marL="0" indent="0">
              <a:buNone/>
            </a:pPr>
            <a:endParaRPr lang="en-US" altLang="ko-KR" sz="1800" dirty="0" smtClean="0">
              <a:solidFill>
                <a:schemeClr val="bg1">
                  <a:lumMod val="10000"/>
                </a:schemeClr>
              </a:solidFill>
              <a:latin typeface="Adobe 고딕 Std B" pitchFamily="34" charset="-127"/>
              <a:ea typeface="Adobe 고딕 Std B" pitchFamily="34" charset="-127"/>
            </a:endParaRPr>
          </a:p>
        </p:txBody>
      </p:sp>
      <p:sp>
        <p:nvSpPr>
          <p:cNvPr id="4" name="Rectangle 2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4" name="Text Placeholder 8">
            <a:extLst>
              <a:ext uri="{FF2B5EF4-FFF2-40B4-BE49-F238E27FC236}">
                <a16:creationId xmlns="" xmlns:a16="http://schemas.microsoft.com/office/drawing/2014/main" id="{74FF43DD-92EB-46FD-A477-6CC0463BD771}"/>
              </a:ext>
            </a:extLst>
          </p:cNvPr>
          <p:cNvSpPr txBox="1">
            <a:spLocks/>
          </p:cNvSpPr>
          <p:nvPr/>
        </p:nvSpPr>
        <p:spPr>
          <a:xfrm>
            <a:off x="611560" y="2564904"/>
            <a:ext cx="8064896" cy="43204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ko-KR" altLang="en-US" sz="2400" dirty="0" smtClean="0">
                <a:solidFill>
                  <a:schemeClr val="bg1">
                    <a:lumMod val="10000"/>
                  </a:schemeClr>
                </a:solidFill>
                <a:latin typeface="Adobe 고딕 Std B" pitchFamily="34" charset="-127"/>
                <a:ea typeface="Adobe 고딕 Std B" pitchFamily="34" charset="-127"/>
              </a:rPr>
              <a:t>개발 환경 </a:t>
            </a:r>
            <a:endParaRPr lang="en-US" altLang="ko-KR" sz="2400" dirty="0" smtClean="0">
              <a:solidFill>
                <a:schemeClr val="bg1">
                  <a:lumMod val="10000"/>
                </a:schemeClr>
              </a:solidFill>
              <a:latin typeface="Adobe 고딕 Std B" pitchFamily="34" charset="-127"/>
              <a:ea typeface="Adobe 고딕 Std B" pitchFamily="34" charset="-127"/>
            </a:endParaRPr>
          </a:p>
        </p:txBody>
      </p:sp>
      <p:sp>
        <p:nvSpPr>
          <p:cNvPr id="15" name="Text Placeholder 8">
            <a:extLst>
              <a:ext uri="{FF2B5EF4-FFF2-40B4-BE49-F238E27FC236}">
                <a16:creationId xmlns="" xmlns:a16="http://schemas.microsoft.com/office/drawing/2014/main" id="{74FF43DD-92EB-46FD-A477-6CC0463BD771}"/>
              </a:ext>
            </a:extLst>
          </p:cNvPr>
          <p:cNvSpPr txBox="1">
            <a:spLocks/>
          </p:cNvSpPr>
          <p:nvPr/>
        </p:nvSpPr>
        <p:spPr>
          <a:xfrm>
            <a:off x="611560" y="3068858"/>
            <a:ext cx="7992888" cy="3024437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ko-KR" altLang="en-US" sz="1800" dirty="0" smtClean="0">
                <a:solidFill>
                  <a:schemeClr val="bg1">
                    <a:lumMod val="10000"/>
                  </a:schemeClr>
                </a:solidFill>
                <a:latin typeface="Adobe 고딕 Std B" pitchFamily="34" charset="-127"/>
                <a:ea typeface="Adobe 고딕 Std B" pitchFamily="34" charset="-127"/>
              </a:rPr>
              <a:t>게임 엔진 </a:t>
            </a:r>
            <a:r>
              <a:rPr lang="en-US" altLang="ko-KR" sz="1800" dirty="0" smtClean="0">
                <a:solidFill>
                  <a:schemeClr val="bg1">
                    <a:lumMod val="10000"/>
                  </a:schemeClr>
                </a:solidFill>
                <a:latin typeface="Adobe 고딕 Std B" pitchFamily="34" charset="-127"/>
                <a:ea typeface="Adobe 고딕 Std B" pitchFamily="34" charset="-127"/>
              </a:rPr>
              <a:t>: </a:t>
            </a:r>
            <a:r>
              <a:rPr lang="en-US" altLang="ko-KR" sz="1800" b="1" dirty="0"/>
              <a:t>Unity (ver. 2018.3.13.f1)</a:t>
            </a:r>
          </a:p>
          <a:p>
            <a:pPr marL="0" indent="0">
              <a:buNone/>
            </a:pPr>
            <a:endParaRPr lang="en-US" altLang="ko-KR" sz="1800" b="1" dirty="0"/>
          </a:p>
          <a:p>
            <a:pPr marL="0" indent="0">
              <a:buNone/>
            </a:pPr>
            <a:r>
              <a:rPr lang="ko-KR" altLang="en-US" sz="1800" b="1" dirty="0" smtClean="0">
                <a:solidFill>
                  <a:schemeClr val="bg1">
                    <a:lumMod val="10000"/>
                  </a:schemeClr>
                </a:solidFill>
                <a:latin typeface="Adobe 고딕 Std B" pitchFamily="34" charset="-127"/>
                <a:ea typeface="Adobe 고딕 Std B" pitchFamily="34" charset="-127"/>
              </a:rPr>
              <a:t>프로그래밍 </a:t>
            </a:r>
            <a:r>
              <a:rPr lang="en-US" altLang="ko-KR" sz="1800" b="1" dirty="0" smtClean="0">
                <a:solidFill>
                  <a:schemeClr val="bg1">
                    <a:lumMod val="10000"/>
                  </a:schemeClr>
                </a:solidFill>
                <a:latin typeface="Adobe 고딕 Std B" pitchFamily="34" charset="-127"/>
                <a:ea typeface="Adobe 고딕 Std B" pitchFamily="34" charset="-127"/>
              </a:rPr>
              <a:t> </a:t>
            </a:r>
            <a:r>
              <a:rPr lang="en-US" altLang="ko-KR" sz="1800" b="1" dirty="0">
                <a:solidFill>
                  <a:schemeClr val="bg1">
                    <a:lumMod val="10000"/>
                  </a:schemeClr>
                </a:solidFill>
                <a:latin typeface="Adobe 고딕 Std B" pitchFamily="34" charset="-127"/>
                <a:ea typeface="Adobe 고딕 Std B" pitchFamily="34" charset="-127"/>
              </a:rPr>
              <a:t>:  </a:t>
            </a:r>
            <a:r>
              <a:rPr lang="en-US" altLang="ko-KR" sz="1800" b="1" dirty="0"/>
              <a:t>Visual Studio 2017</a:t>
            </a:r>
            <a:r>
              <a:rPr lang="en-US" altLang="ko-KR" sz="1800" b="1" dirty="0">
                <a:solidFill>
                  <a:schemeClr val="bg1">
                    <a:lumMod val="10000"/>
                  </a:schemeClr>
                </a:solidFill>
                <a:latin typeface="Adobe 고딕 Std B" pitchFamily="34" charset="-127"/>
                <a:ea typeface="Adobe 고딕 Std B" pitchFamily="34" charset="-127"/>
              </a:rPr>
              <a:t>  (C# </a:t>
            </a:r>
            <a:r>
              <a:rPr lang="ko-KR" altLang="en-US" sz="1800" b="1" dirty="0" smtClean="0">
                <a:solidFill>
                  <a:schemeClr val="bg1">
                    <a:lumMod val="10000"/>
                  </a:schemeClr>
                </a:solidFill>
                <a:latin typeface="Adobe 고딕 Std B" pitchFamily="34" charset="-127"/>
                <a:ea typeface="Adobe 고딕 Std B" pitchFamily="34" charset="-127"/>
              </a:rPr>
              <a:t>스크립트 작성</a:t>
            </a:r>
            <a:r>
              <a:rPr lang="en-US" altLang="ko-KR" sz="1800" b="1" dirty="0" smtClean="0">
                <a:solidFill>
                  <a:schemeClr val="bg1">
                    <a:lumMod val="10000"/>
                  </a:schemeClr>
                </a:solidFill>
                <a:latin typeface="Adobe 고딕 Std B" pitchFamily="34" charset="-127"/>
                <a:ea typeface="Adobe 고딕 Std B" pitchFamily="34" charset="-127"/>
              </a:rPr>
              <a:t>)</a:t>
            </a:r>
            <a:endParaRPr lang="en-US" altLang="ko-KR" sz="1800" b="1" dirty="0">
              <a:solidFill>
                <a:schemeClr val="bg1">
                  <a:lumMod val="10000"/>
                </a:schemeClr>
              </a:solidFill>
              <a:latin typeface="Adobe 고딕 Std B" pitchFamily="34" charset="-127"/>
              <a:ea typeface="Adobe 고딕 Std B" pitchFamily="34" charset="-127"/>
            </a:endParaRPr>
          </a:p>
          <a:p>
            <a:pPr marL="0" indent="0">
              <a:buNone/>
            </a:pPr>
            <a:endParaRPr lang="en-US" altLang="ko-KR" sz="1800" b="1" dirty="0">
              <a:solidFill>
                <a:schemeClr val="bg1">
                  <a:lumMod val="10000"/>
                </a:schemeClr>
              </a:solidFill>
              <a:latin typeface="Adobe 고딕 Std B" pitchFamily="34" charset="-127"/>
              <a:ea typeface="Adobe 고딕 Std B" pitchFamily="34" charset="-127"/>
            </a:endParaRPr>
          </a:p>
          <a:p>
            <a:pPr marL="0" indent="0">
              <a:buNone/>
            </a:pPr>
            <a:r>
              <a:rPr lang="ko-KR" altLang="en-US" sz="1800" b="1" dirty="0" smtClean="0">
                <a:solidFill>
                  <a:schemeClr val="bg1">
                    <a:lumMod val="10000"/>
                  </a:schemeClr>
                </a:solidFill>
                <a:latin typeface="Adobe 고딕 Std B" pitchFamily="34" charset="-127"/>
                <a:ea typeface="Adobe 고딕 Std B" pitchFamily="34" charset="-127"/>
              </a:rPr>
              <a:t>플랫폼 </a:t>
            </a:r>
            <a:r>
              <a:rPr lang="en-US" altLang="ko-KR" sz="1800" b="1" smtClean="0">
                <a:solidFill>
                  <a:schemeClr val="bg1">
                    <a:lumMod val="10000"/>
                  </a:schemeClr>
                </a:solidFill>
                <a:latin typeface="Adobe 고딕 Std B" pitchFamily="34" charset="-127"/>
                <a:ea typeface="Adobe 고딕 Std B" pitchFamily="34" charset="-127"/>
              </a:rPr>
              <a:t>: </a:t>
            </a:r>
            <a:r>
              <a:rPr lang="en-US" altLang="ko-KR" sz="1800" b="1">
                <a:solidFill>
                  <a:schemeClr val="bg1">
                    <a:lumMod val="10000"/>
                  </a:schemeClr>
                </a:solidFill>
                <a:latin typeface="Adobe 고딕 Std B" pitchFamily="34" charset="-127"/>
                <a:ea typeface="Adobe 고딕 Std B" pitchFamily="34" charset="-127"/>
              </a:rPr>
              <a:t>VR </a:t>
            </a:r>
            <a:r>
              <a:rPr lang="ko-KR" altLang="en-US" sz="1800" b="1" smtClean="0">
                <a:solidFill>
                  <a:schemeClr val="bg1">
                    <a:lumMod val="10000"/>
                  </a:schemeClr>
                </a:solidFill>
                <a:latin typeface="Adobe 고딕 Std B" pitchFamily="34" charset="-127"/>
                <a:ea typeface="Adobe 고딕 Std B" pitchFamily="34" charset="-127"/>
              </a:rPr>
              <a:t>기기</a:t>
            </a:r>
            <a:r>
              <a:rPr lang="en-US" altLang="ko-KR" sz="1800" b="1" smtClean="0">
                <a:solidFill>
                  <a:schemeClr val="bg1">
                    <a:lumMod val="10000"/>
                  </a:schemeClr>
                </a:solidFill>
                <a:latin typeface="Adobe 고딕 Std B" pitchFamily="34" charset="-127"/>
                <a:ea typeface="Adobe 고딕 Std B" pitchFamily="34" charset="-127"/>
              </a:rPr>
              <a:t> </a:t>
            </a:r>
            <a:r>
              <a:rPr lang="en-US" altLang="ko-KR" sz="1800" b="1" dirty="0">
                <a:solidFill>
                  <a:schemeClr val="bg1">
                    <a:lumMod val="10000"/>
                  </a:schemeClr>
                </a:solidFill>
                <a:latin typeface="Adobe 고딕 Std B" pitchFamily="34" charset="-127"/>
                <a:ea typeface="Adobe 고딕 Std B" pitchFamily="34" charset="-127"/>
              </a:rPr>
              <a:t>(HTC vive)</a:t>
            </a:r>
          </a:p>
          <a:p>
            <a:pPr marL="0" indent="0">
              <a:buNone/>
            </a:pPr>
            <a:endParaRPr lang="en-US" altLang="ko-KR" sz="1800" b="1" dirty="0">
              <a:solidFill>
                <a:schemeClr val="bg1">
                  <a:lumMod val="10000"/>
                </a:schemeClr>
              </a:solidFill>
              <a:latin typeface="Adobe 고딕 Std B" pitchFamily="34" charset="-127"/>
              <a:ea typeface="Adobe 고딕 Std B" pitchFamily="34" charset="-127"/>
            </a:endParaRPr>
          </a:p>
          <a:p>
            <a:pPr marL="0" indent="0">
              <a:buNone/>
            </a:pPr>
            <a:r>
              <a:rPr lang="en-US" altLang="ko-KR" sz="1800" b="1" dirty="0">
                <a:solidFill>
                  <a:schemeClr val="bg1">
                    <a:lumMod val="10000"/>
                  </a:schemeClr>
                </a:solidFill>
                <a:latin typeface="Adobe 고딕 Std B" pitchFamily="34" charset="-127"/>
                <a:ea typeface="Adobe 고딕 Std B" pitchFamily="34" charset="-127"/>
              </a:rPr>
              <a:t>OS : Windows 10 (Pro x64) 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251520" y="3068960"/>
            <a:ext cx="8640960" cy="352839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타원 2"/>
          <p:cNvSpPr/>
          <p:nvPr/>
        </p:nvSpPr>
        <p:spPr>
          <a:xfrm>
            <a:off x="2627784" y="1052736"/>
            <a:ext cx="3858956" cy="3858956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/>
          <p:cNvSpPr txBox="1"/>
          <p:nvPr/>
        </p:nvSpPr>
        <p:spPr>
          <a:xfrm>
            <a:off x="5364088" y="271681"/>
            <a:ext cx="3600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ko-KR" altLang="en-US" sz="1200" dirty="0" smtClean="0">
                <a:solidFill>
                  <a:schemeClr val="bg1"/>
                </a:solidFill>
              </a:rPr>
              <a:t>문화재 복원게임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2699792" y="2564904"/>
            <a:ext cx="381642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5400" b="1" dirty="0" smtClean="0">
                <a:solidFill>
                  <a:schemeClr val="bg1"/>
                </a:solidFill>
              </a:rPr>
              <a:t>Q &amp; A</a:t>
            </a:r>
            <a:endParaRPr lang="ko-KR" altLang="en-US" sz="5400" b="1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251520" y="3068960"/>
            <a:ext cx="8640960" cy="352839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타원 2"/>
          <p:cNvSpPr/>
          <p:nvPr/>
        </p:nvSpPr>
        <p:spPr>
          <a:xfrm>
            <a:off x="2627784" y="1052736"/>
            <a:ext cx="3858956" cy="3858956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/>
          <p:cNvSpPr txBox="1"/>
          <p:nvPr/>
        </p:nvSpPr>
        <p:spPr>
          <a:xfrm>
            <a:off x="5364088" y="271681"/>
            <a:ext cx="3600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ko-KR" altLang="en-US" sz="1200" dirty="0" smtClean="0">
                <a:solidFill>
                  <a:schemeClr val="bg1"/>
                </a:solidFill>
              </a:rPr>
              <a:t>문화재 복원게임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2699792" y="2564904"/>
            <a:ext cx="3816424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5400" b="1" dirty="0" smtClean="0">
                <a:solidFill>
                  <a:schemeClr val="bg1"/>
                </a:solidFill>
              </a:rPr>
              <a:t>THANK</a:t>
            </a:r>
          </a:p>
          <a:p>
            <a:pPr algn="ctr"/>
            <a:r>
              <a:rPr lang="en-US" altLang="ko-KR" sz="5400" b="1" dirty="0" smtClean="0">
                <a:solidFill>
                  <a:schemeClr val="bg1"/>
                </a:solidFill>
              </a:rPr>
              <a:t>YOU</a:t>
            </a:r>
            <a:endParaRPr lang="ko-KR" altLang="en-US" sz="5400" b="1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직사각형 17"/>
          <p:cNvSpPr/>
          <p:nvPr/>
        </p:nvSpPr>
        <p:spPr>
          <a:xfrm>
            <a:off x="395536" y="3284984"/>
            <a:ext cx="1368152" cy="1944216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b="1"/>
          </a:p>
        </p:txBody>
      </p:sp>
      <p:sp>
        <p:nvSpPr>
          <p:cNvPr id="7" name="TextBox 6"/>
          <p:cNvSpPr txBox="1"/>
          <p:nvPr/>
        </p:nvSpPr>
        <p:spPr>
          <a:xfrm>
            <a:off x="323528" y="548680"/>
            <a:ext cx="417646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 smtClean="0">
                <a:solidFill>
                  <a:schemeClr val="bg1"/>
                </a:solidFill>
              </a:rPr>
              <a:t>CONTENTS</a:t>
            </a:r>
            <a:endParaRPr lang="ko-KR" altLang="en-US" sz="2400" b="1" dirty="0">
              <a:solidFill>
                <a:schemeClr val="bg1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84903" y="1772816"/>
            <a:ext cx="849694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5400" dirty="0" smtClean="0">
                <a:solidFill>
                  <a:schemeClr val="bg1"/>
                </a:solidFill>
                <a:latin typeface="HY헤드라인M" pitchFamily="18" charset="-127"/>
                <a:ea typeface="HY헤드라인M" pitchFamily="18" charset="-127"/>
              </a:rPr>
              <a:t>01    02    03    04    05</a:t>
            </a:r>
            <a:endParaRPr lang="ko-KR" altLang="en-US" sz="5400" dirty="0">
              <a:solidFill>
                <a:schemeClr val="bg1"/>
              </a:solidFill>
              <a:latin typeface="HY헤드라인M" pitchFamily="18" charset="-127"/>
              <a:ea typeface="HY헤드라인M" pitchFamily="18" charset="-127"/>
            </a:endParaRPr>
          </a:p>
        </p:txBody>
      </p:sp>
      <p:cxnSp>
        <p:nvCxnSpPr>
          <p:cNvPr id="11" name="직선 연결선 10"/>
          <p:cNvCxnSpPr/>
          <p:nvPr/>
        </p:nvCxnSpPr>
        <p:spPr>
          <a:xfrm>
            <a:off x="528919" y="2708920"/>
            <a:ext cx="1152128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직선 연결선 11"/>
          <p:cNvCxnSpPr/>
          <p:nvPr/>
        </p:nvCxnSpPr>
        <p:spPr>
          <a:xfrm>
            <a:off x="2195736" y="2708920"/>
            <a:ext cx="1152128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직선 연결선 12"/>
          <p:cNvCxnSpPr/>
          <p:nvPr/>
        </p:nvCxnSpPr>
        <p:spPr>
          <a:xfrm>
            <a:off x="3923928" y="2708920"/>
            <a:ext cx="1152128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직선 연결선 13"/>
          <p:cNvCxnSpPr/>
          <p:nvPr/>
        </p:nvCxnSpPr>
        <p:spPr>
          <a:xfrm>
            <a:off x="5652120" y="2708920"/>
            <a:ext cx="1152128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직선 연결선 14"/>
          <p:cNvCxnSpPr/>
          <p:nvPr/>
        </p:nvCxnSpPr>
        <p:spPr>
          <a:xfrm>
            <a:off x="7380312" y="2708920"/>
            <a:ext cx="1152128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>
            <a:off x="393113" y="2843644"/>
            <a:ext cx="13681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spc="-150" dirty="0" smtClean="0">
                <a:solidFill>
                  <a:schemeClr val="bg1"/>
                </a:solidFill>
                <a:latin typeface="+mj-ea"/>
                <a:ea typeface="+mj-ea"/>
              </a:rPr>
              <a:t>게임 소개</a:t>
            </a:r>
            <a:endParaRPr lang="ko-KR" altLang="en-US" b="1" spc="-150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395536" y="3429000"/>
            <a:ext cx="1368152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Tx/>
              <a:buChar char="-"/>
            </a:pPr>
            <a:r>
              <a:rPr lang="ko-KR" altLang="en-US" sz="1200" b="1" spc="-150" dirty="0" smtClean="0"/>
              <a:t> 게임 소개</a:t>
            </a:r>
            <a:endParaRPr lang="en-US" altLang="ko-KR" sz="1200" b="1" spc="-150" dirty="0" smtClean="0"/>
          </a:p>
          <a:p>
            <a:endParaRPr lang="en-US" altLang="ko-KR" sz="1200" b="1" spc="-150" dirty="0" smtClean="0"/>
          </a:p>
          <a:p>
            <a:pPr>
              <a:buFontTx/>
              <a:buChar char="-"/>
            </a:pPr>
            <a:endParaRPr lang="en-US" altLang="ko-KR" sz="1200" b="1" spc="-150" dirty="0" smtClean="0"/>
          </a:p>
          <a:p>
            <a:endParaRPr lang="en-US" altLang="ko-KR" sz="1200" b="1" spc="-150" dirty="0" smtClean="0"/>
          </a:p>
          <a:p>
            <a:endParaRPr lang="en-US" altLang="ko-KR" sz="1200" b="1" spc="-150" dirty="0" smtClean="0"/>
          </a:p>
          <a:p>
            <a:pPr>
              <a:buFontTx/>
              <a:buChar char="-"/>
            </a:pPr>
            <a:endParaRPr lang="en-US" altLang="ko-KR" sz="1200" b="1" spc="-150" dirty="0" smtClean="0"/>
          </a:p>
          <a:p>
            <a:endParaRPr lang="ko-KR" altLang="en-US" sz="1200" b="1" spc="-150" dirty="0" smtClean="0"/>
          </a:p>
        </p:txBody>
      </p:sp>
      <p:sp>
        <p:nvSpPr>
          <p:cNvPr id="19" name="직사각형 18"/>
          <p:cNvSpPr/>
          <p:nvPr/>
        </p:nvSpPr>
        <p:spPr>
          <a:xfrm>
            <a:off x="2123728" y="3284984"/>
            <a:ext cx="1368152" cy="1944216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b="1"/>
          </a:p>
        </p:txBody>
      </p:sp>
      <p:sp>
        <p:nvSpPr>
          <p:cNvPr id="20" name="직사각형 19"/>
          <p:cNvSpPr/>
          <p:nvPr/>
        </p:nvSpPr>
        <p:spPr>
          <a:xfrm>
            <a:off x="3851920" y="3284984"/>
            <a:ext cx="1368152" cy="1944216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b="1"/>
          </a:p>
        </p:txBody>
      </p:sp>
      <p:sp>
        <p:nvSpPr>
          <p:cNvPr id="21" name="직사각형 20"/>
          <p:cNvSpPr/>
          <p:nvPr/>
        </p:nvSpPr>
        <p:spPr>
          <a:xfrm>
            <a:off x="5580112" y="3284984"/>
            <a:ext cx="1368152" cy="1944216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b="1"/>
          </a:p>
        </p:txBody>
      </p:sp>
      <p:sp>
        <p:nvSpPr>
          <p:cNvPr id="22" name="직사각형 21"/>
          <p:cNvSpPr/>
          <p:nvPr/>
        </p:nvSpPr>
        <p:spPr>
          <a:xfrm>
            <a:off x="7308304" y="3284984"/>
            <a:ext cx="1368152" cy="1944216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b="1"/>
          </a:p>
        </p:txBody>
      </p:sp>
      <p:sp>
        <p:nvSpPr>
          <p:cNvPr id="23" name="TextBox 22"/>
          <p:cNvSpPr txBox="1"/>
          <p:nvPr/>
        </p:nvSpPr>
        <p:spPr>
          <a:xfrm>
            <a:off x="2123728" y="3429000"/>
            <a:ext cx="136815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Tx/>
              <a:buChar char="-"/>
            </a:pPr>
            <a:r>
              <a:rPr lang="ko-KR" altLang="en-US" sz="1200" b="1" spc="-150" dirty="0" smtClean="0"/>
              <a:t> 구현 기능</a:t>
            </a:r>
            <a:endParaRPr lang="en-US" altLang="ko-KR" sz="1200" b="1" spc="-150" dirty="0" smtClean="0"/>
          </a:p>
        </p:txBody>
      </p:sp>
      <p:sp>
        <p:nvSpPr>
          <p:cNvPr id="24" name="TextBox 23"/>
          <p:cNvSpPr txBox="1"/>
          <p:nvPr/>
        </p:nvSpPr>
        <p:spPr>
          <a:xfrm>
            <a:off x="3851920" y="3429000"/>
            <a:ext cx="136815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b="1" spc="-150" dirty="0" smtClean="0"/>
              <a:t>-</a:t>
            </a:r>
            <a:r>
              <a:rPr lang="ko-KR" altLang="en-US" sz="1200" b="1" spc="-150" dirty="0" smtClean="0"/>
              <a:t> 플레이 영상</a:t>
            </a:r>
          </a:p>
          <a:p>
            <a:endParaRPr lang="en-US" altLang="ko-KR" sz="1200" b="1" spc="-150" dirty="0" smtClean="0"/>
          </a:p>
          <a:p>
            <a:pPr>
              <a:buFontTx/>
              <a:buChar char="-"/>
            </a:pPr>
            <a:endParaRPr lang="en-US" altLang="ko-KR" sz="1200" b="1" spc="-150" dirty="0" smtClean="0"/>
          </a:p>
          <a:p>
            <a:endParaRPr lang="ko-KR" altLang="en-US" sz="1200" b="1" spc="-150" dirty="0" smtClean="0"/>
          </a:p>
        </p:txBody>
      </p:sp>
      <p:sp>
        <p:nvSpPr>
          <p:cNvPr id="25" name="TextBox 24"/>
          <p:cNvSpPr txBox="1"/>
          <p:nvPr/>
        </p:nvSpPr>
        <p:spPr>
          <a:xfrm>
            <a:off x="5580112" y="3429000"/>
            <a:ext cx="136815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Tx/>
              <a:buChar char="-"/>
            </a:pPr>
            <a:r>
              <a:rPr lang="ko-KR" altLang="en-US" sz="1200" b="1" spc="-150" dirty="0" smtClean="0"/>
              <a:t> 역할 및 개발환경 </a:t>
            </a:r>
            <a:endParaRPr lang="en-US" altLang="ko-KR" sz="1200" b="1" spc="-150" dirty="0" smtClean="0"/>
          </a:p>
          <a:p>
            <a:endParaRPr lang="ko-KR" altLang="en-US" sz="1200" b="1" spc="-150" dirty="0" smtClean="0"/>
          </a:p>
          <a:p>
            <a:endParaRPr lang="en-US" altLang="ko-KR" sz="1200" b="1" spc="-150" dirty="0" smtClean="0"/>
          </a:p>
        </p:txBody>
      </p:sp>
      <p:sp>
        <p:nvSpPr>
          <p:cNvPr id="27" name="TextBox 26"/>
          <p:cNvSpPr txBox="1"/>
          <p:nvPr/>
        </p:nvSpPr>
        <p:spPr>
          <a:xfrm>
            <a:off x="1979712" y="2843644"/>
            <a:ext cx="16561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spc="-150" dirty="0" smtClean="0">
                <a:solidFill>
                  <a:schemeClr val="bg1"/>
                </a:solidFill>
                <a:latin typeface="+mj-ea"/>
              </a:rPr>
              <a:t>구현 기능</a:t>
            </a:r>
            <a:endParaRPr lang="ko-KR" altLang="en-US" b="1" spc="-150" dirty="0">
              <a:solidFill>
                <a:schemeClr val="bg1"/>
              </a:solidFill>
              <a:latin typeface="+mj-ea"/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3491880" y="2852936"/>
            <a:ext cx="20162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spc="-150" dirty="0" smtClean="0">
                <a:solidFill>
                  <a:schemeClr val="bg1"/>
                </a:solidFill>
                <a:latin typeface="+mj-ea"/>
              </a:rPr>
              <a:t>플레이 영상</a:t>
            </a:r>
            <a:endParaRPr lang="ko-KR" altLang="en-US" b="1" spc="-150" dirty="0">
              <a:solidFill>
                <a:schemeClr val="bg1"/>
              </a:solidFill>
              <a:latin typeface="+mj-ea"/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5292080" y="2852936"/>
            <a:ext cx="18722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spc="-150" dirty="0" smtClean="0">
                <a:solidFill>
                  <a:schemeClr val="bg1"/>
                </a:solidFill>
                <a:latin typeface="+mj-ea"/>
              </a:rPr>
              <a:t>역할 및 개발환경 </a:t>
            </a:r>
            <a:endParaRPr lang="ko-KR" altLang="en-US" b="1" spc="-150" dirty="0">
              <a:solidFill>
                <a:schemeClr val="bg1"/>
              </a:solidFill>
              <a:latin typeface="+mj-ea"/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6840760" y="2843644"/>
            <a:ext cx="21957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spc="-150" dirty="0" smtClean="0">
                <a:solidFill>
                  <a:schemeClr val="bg1"/>
                </a:solidFill>
                <a:latin typeface="+mj-ea"/>
              </a:rPr>
              <a:t>Q&amp;A</a:t>
            </a:r>
            <a:endParaRPr lang="ko-KR" altLang="en-US" b="1" spc="-150" dirty="0">
              <a:solidFill>
                <a:schemeClr val="bg1"/>
              </a:solidFill>
              <a:latin typeface="+mj-ea"/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3275856" y="5939988"/>
            <a:ext cx="3600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 smtClean="0">
                <a:solidFill>
                  <a:schemeClr val="bg1"/>
                </a:solidFill>
              </a:rPr>
              <a:t>조선대학교</a:t>
            </a:r>
            <a:endParaRPr lang="en-US" altLang="ko-KR" b="1" dirty="0" smtClean="0">
              <a:solidFill>
                <a:schemeClr val="bg1"/>
              </a:solidFill>
            </a:endParaRPr>
          </a:p>
        </p:txBody>
      </p:sp>
      <p:pic>
        <p:nvPicPr>
          <p:cNvPr id="33" name="Picture 3" descr="C:\Users\홍대화\Desktop\Chosun-University-Symbol.jp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3491880" y="5733256"/>
            <a:ext cx="792088" cy="792088"/>
          </a:xfrm>
          <a:prstGeom prst="rect">
            <a:avLst/>
          </a:prstGeom>
          <a:noFill/>
        </p:spPr>
      </p:pic>
      <p:sp>
        <p:nvSpPr>
          <p:cNvPr id="26" name="TextBox 25"/>
          <p:cNvSpPr txBox="1"/>
          <p:nvPr/>
        </p:nvSpPr>
        <p:spPr>
          <a:xfrm>
            <a:off x="7308304" y="3429000"/>
            <a:ext cx="136815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altLang="ko-KR" sz="1200" b="1" spc="-150" dirty="0" smtClean="0"/>
          </a:p>
          <a:p>
            <a:endParaRPr lang="ko-KR" altLang="en-US" sz="1200" b="1" spc="-150" dirty="0" smtClean="0"/>
          </a:p>
          <a:p>
            <a:endParaRPr lang="en-US" altLang="ko-KR" sz="1200" b="1" spc="-150" dirty="0" smtClean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251520" y="620688"/>
            <a:ext cx="8640960" cy="59766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타원 2"/>
          <p:cNvSpPr/>
          <p:nvPr/>
        </p:nvSpPr>
        <p:spPr>
          <a:xfrm>
            <a:off x="4067944" y="74100"/>
            <a:ext cx="936104" cy="936104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/>
          <p:cNvSpPr/>
          <p:nvPr/>
        </p:nvSpPr>
        <p:spPr>
          <a:xfrm>
            <a:off x="488768" y="271681"/>
            <a:ext cx="758541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z="1200" b="1" spc="-150" dirty="0" smtClean="0">
                <a:solidFill>
                  <a:schemeClr val="bg1"/>
                </a:solidFill>
              </a:rPr>
              <a:t>게임 소개</a:t>
            </a:r>
            <a:endParaRPr lang="ko-KR" altLang="en-US" sz="1200" b="1" spc="-150" dirty="0">
              <a:solidFill>
                <a:schemeClr val="bg1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995936" y="479095"/>
            <a:ext cx="10801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 smtClean="0">
                <a:solidFill>
                  <a:schemeClr val="bg1"/>
                </a:solidFill>
                <a:latin typeface="HY헤드라인M" pitchFamily="18" charset="-127"/>
                <a:ea typeface="HY헤드라인M" pitchFamily="18" charset="-127"/>
              </a:rPr>
              <a:t>01</a:t>
            </a:r>
            <a:endParaRPr lang="ko-KR" altLang="en-US" sz="2400" dirty="0">
              <a:solidFill>
                <a:schemeClr val="bg1"/>
              </a:solidFill>
              <a:latin typeface="HY헤드라인M" pitchFamily="18" charset="-127"/>
              <a:ea typeface="HY헤드라인M" pitchFamily="18" charset="-127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5364088" y="271681"/>
            <a:ext cx="3600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ko-KR" altLang="en-US" sz="1200" dirty="0" smtClean="0">
                <a:solidFill>
                  <a:schemeClr val="bg1"/>
                </a:solidFill>
              </a:rPr>
              <a:t>문화재 체험게임</a:t>
            </a:r>
          </a:p>
        </p:txBody>
      </p:sp>
      <p:sp>
        <p:nvSpPr>
          <p:cNvPr id="13" name="Text Placeholder 8">
            <a:extLst>
              <a:ext uri="{FF2B5EF4-FFF2-40B4-BE49-F238E27FC236}">
                <a16:creationId xmlns="" xmlns:a16="http://schemas.microsoft.com/office/drawing/2014/main" id="{74FF43DD-92EB-46FD-A477-6CC0463BD771}"/>
              </a:ext>
            </a:extLst>
          </p:cNvPr>
          <p:cNvSpPr txBox="1">
            <a:spLocks/>
          </p:cNvSpPr>
          <p:nvPr/>
        </p:nvSpPr>
        <p:spPr>
          <a:xfrm>
            <a:off x="611560" y="1484784"/>
            <a:ext cx="8064896" cy="1224136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None/>
            </a:pPr>
            <a:r>
              <a:rPr lang="en-US" altLang="ko-KR" sz="1800" b="1" dirty="0" smtClean="0">
                <a:latin typeface="Adobe 고딕 Std B" pitchFamily="34" charset="-127"/>
                <a:ea typeface="Adobe 고딕 Std B" pitchFamily="34" charset="-127"/>
              </a:rPr>
              <a:t>VR</a:t>
            </a:r>
            <a:r>
              <a:rPr lang="ko-KR" altLang="en-US" sz="1800" b="1" dirty="0" smtClean="0">
                <a:latin typeface="Adobe 고딕 Std B" pitchFamily="34" charset="-127"/>
                <a:ea typeface="Adobe 고딕 Std B" pitchFamily="34" charset="-127"/>
              </a:rPr>
              <a:t>게임을 통해 문화재를 소개하고 역사에 대한 퀴즈와 문화체험을 하면서</a:t>
            </a:r>
            <a:endParaRPr lang="en-US" altLang="ko-KR" sz="1800" b="1" dirty="0" smtClean="0">
              <a:latin typeface="Adobe 고딕 Std B" pitchFamily="34" charset="-127"/>
              <a:ea typeface="Adobe 고딕 Std B" pitchFamily="34" charset="-127"/>
            </a:endParaRPr>
          </a:p>
          <a:p>
            <a:pPr>
              <a:buNone/>
            </a:pPr>
            <a:r>
              <a:rPr lang="ko-KR" altLang="en-US" sz="1800" b="1" dirty="0" smtClean="0">
                <a:latin typeface="Adobe 고딕 Std B" pitchFamily="34" charset="-127"/>
                <a:ea typeface="Adobe 고딕 Std B" pitchFamily="34" charset="-127"/>
              </a:rPr>
              <a:t> 평소 우리가 잘 알지 못했던 문화재를 소개하고 게임이라는 특성을 이용해 </a:t>
            </a:r>
            <a:endParaRPr lang="en-US" altLang="ko-KR" sz="1800" b="1" dirty="0" smtClean="0">
              <a:latin typeface="Adobe 고딕 Std B" pitchFamily="34" charset="-127"/>
              <a:ea typeface="Adobe 고딕 Std B" pitchFamily="34" charset="-127"/>
            </a:endParaRPr>
          </a:p>
          <a:p>
            <a:pPr>
              <a:buNone/>
            </a:pPr>
            <a:r>
              <a:rPr lang="ko-KR" altLang="en-US" sz="1800" b="1" dirty="0" smtClean="0">
                <a:latin typeface="Adobe 고딕 Std B" pitchFamily="34" charset="-127"/>
                <a:ea typeface="Adobe 고딕 Std B" pitchFamily="34" charset="-127"/>
              </a:rPr>
              <a:t>좀 더 쉽게 문화재를 접하고 알리기 위한 게임</a:t>
            </a:r>
            <a:endParaRPr lang="en-US" altLang="ko-KR" sz="1800" b="1" dirty="0" smtClean="0">
              <a:latin typeface="Adobe 고딕 Std B" pitchFamily="34" charset="-127"/>
              <a:ea typeface="Adobe 고딕 Std B" pitchFamily="34" charset="-127"/>
            </a:endParaRPr>
          </a:p>
          <a:p>
            <a:pPr>
              <a:buNone/>
            </a:pPr>
            <a:r>
              <a:rPr lang="ko-KR" altLang="en-US" sz="1800" b="1" dirty="0" smtClean="0">
                <a:latin typeface="Adobe 고딕 Std B" pitchFamily="34" charset="-127"/>
                <a:ea typeface="Adobe 고딕 Std B" pitchFamily="34" charset="-127"/>
              </a:rPr>
              <a:t> </a:t>
            </a:r>
            <a:endParaRPr lang="en-US" altLang="ko-KR" sz="1800" b="1" dirty="0">
              <a:latin typeface="Adobe 고딕 Std B" pitchFamily="34" charset="-127"/>
              <a:ea typeface="Adobe 고딕 Std B" pitchFamily="34" charset="-127"/>
            </a:endParaRPr>
          </a:p>
        </p:txBody>
      </p:sp>
      <p:sp>
        <p:nvSpPr>
          <p:cNvPr id="15" name="Text Placeholder 8">
            <a:extLst>
              <a:ext uri="{FF2B5EF4-FFF2-40B4-BE49-F238E27FC236}">
                <a16:creationId xmlns="" xmlns:a16="http://schemas.microsoft.com/office/drawing/2014/main" id="{74FF43DD-92EB-46FD-A477-6CC0463BD771}"/>
              </a:ext>
            </a:extLst>
          </p:cNvPr>
          <p:cNvSpPr txBox="1">
            <a:spLocks/>
          </p:cNvSpPr>
          <p:nvPr/>
        </p:nvSpPr>
        <p:spPr>
          <a:xfrm>
            <a:off x="539552" y="980728"/>
            <a:ext cx="8064896" cy="1440160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ko-KR" altLang="en-US" sz="2400" dirty="0" smtClean="0">
                <a:solidFill>
                  <a:schemeClr val="bg1">
                    <a:lumMod val="10000"/>
                  </a:schemeClr>
                </a:solidFill>
                <a:latin typeface="Adobe 고딕 Std B" pitchFamily="34" charset="-127"/>
                <a:ea typeface="Adobe 고딕 Std B" pitchFamily="34" charset="-127"/>
              </a:rPr>
              <a:t>문화재 체험 게임</a:t>
            </a:r>
            <a:endParaRPr lang="en-US" altLang="ko-KR" sz="2400" dirty="0" smtClean="0">
              <a:solidFill>
                <a:schemeClr val="bg1">
                  <a:lumMod val="10000"/>
                </a:schemeClr>
              </a:solidFill>
              <a:latin typeface="Adobe 고딕 Std B" pitchFamily="34" charset="-127"/>
              <a:ea typeface="Adobe 고딕 Std B" pitchFamily="34" charset="-127"/>
            </a:endParaRPr>
          </a:p>
        </p:txBody>
      </p:sp>
      <p:pic>
        <p:nvPicPr>
          <p:cNvPr id="11" name="Picture 3" descr="C:\Users\홍대화\Desktop\캡스톤1\ppt 사진\KakaoTalk_20190417_201717035.pn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683568" y="3573016"/>
            <a:ext cx="3816424" cy="2592288"/>
          </a:xfrm>
          <a:prstGeom prst="rect">
            <a:avLst/>
          </a:prstGeom>
          <a:noFill/>
        </p:spPr>
      </p:pic>
      <p:pic>
        <p:nvPicPr>
          <p:cNvPr id="14" name="Picture 2" descr="C:\Users\홍대화\Desktop\캡스톤1\ppt 사진\창덕궁 맵.PNG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4499992" y="3564979"/>
            <a:ext cx="4032448" cy="2600325"/>
          </a:xfrm>
          <a:prstGeom prst="rect">
            <a:avLst/>
          </a:prstGeom>
          <a:noFill/>
        </p:spPr>
      </p:pic>
      <p:sp>
        <p:nvSpPr>
          <p:cNvPr id="16" name="Text Placeholder 8">
            <a:extLst>
              <a:ext uri="{FF2B5EF4-FFF2-40B4-BE49-F238E27FC236}">
                <a16:creationId xmlns="" xmlns:a16="http://schemas.microsoft.com/office/drawing/2014/main" id="{74FF43DD-92EB-46FD-A477-6CC0463BD771}"/>
              </a:ext>
            </a:extLst>
          </p:cNvPr>
          <p:cNvSpPr txBox="1">
            <a:spLocks/>
          </p:cNvSpPr>
          <p:nvPr/>
        </p:nvSpPr>
        <p:spPr>
          <a:xfrm>
            <a:off x="755576" y="2996952"/>
            <a:ext cx="5472608" cy="43204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ko-KR" altLang="en-US" sz="2400" dirty="0" smtClean="0">
                <a:solidFill>
                  <a:schemeClr val="bg1">
                    <a:lumMod val="10000"/>
                  </a:schemeClr>
                </a:solidFill>
                <a:latin typeface="Adobe 고딕 Std B" pitchFamily="34" charset="-127"/>
                <a:ea typeface="Adobe 고딕 Std B" pitchFamily="34" charset="-127"/>
              </a:rPr>
              <a:t>스테이지 </a:t>
            </a:r>
            <a:r>
              <a:rPr lang="en-US" altLang="ko-KR" sz="2400" dirty="0" smtClean="0">
                <a:solidFill>
                  <a:schemeClr val="bg1">
                    <a:lumMod val="10000"/>
                  </a:schemeClr>
                </a:solidFill>
                <a:latin typeface="Adobe 고딕 Std B" pitchFamily="34" charset="-127"/>
                <a:ea typeface="Adobe 고딕 Std B" pitchFamily="34" charset="-127"/>
              </a:rPr>
              <a:t>– </a:t>
            </a:r>
            <a:r>
              <a:rPr lang="ko-KR" altLang="en-US" sz="2000" dirty="0" smtClean="0">
                <a:solidFill>
                  <a:schemeClr val="bg1">
                    <a:lumMod val="10000"/>
                  </a:schemeClr>
                </a:solidFill>
                <a:latin typeface="Adobe 고딕 Std B" pitchFamily="34" charset="-127"/>
                <a:ea typeface="Adobe 고딕 Std B" pitchFamily="34" charset="-127"/>
              </a:rPr>
              <a:t>불국사</a:t>
            </a:r>
            <a:r>
              <a:rPr lang="en-US" altLang="ko-KR" sz="2000" dirty="0" smtClean="0">
                <a:solidFill>
                  <a:schemeClr val="bg1">
                    <a:lumMod val="10000"/>
                  </a:schemeClr>
                </a:solidFill>
                <a:latin typeface="Adobe 고딕 Std B" pitchFamily="34" charset="-127"/>
                <a:ea typeface="Adobe 고딕 Std B" pitchFamily="34" charset="-127"/>
              </a:rPr>
              <a:t>, </a:t>
            </a:r>
            <a:r>
              <a:rPr lang="ko-KR" altLang="en-US" sz="2000" dirty="0" smtClean="0">
                <a:solidFill>
                  <a:schemeClr val="bg1">
                    <a:lumMod val="10000"/>
                  </a:schemeClr>
                </a:solidFill>
                <a:latin typeface="Adobe 고딕 Std B" pitchFamily="34" charset="-127"/>
                <a:ea typeface="Adobe 고딕 Std B" pitchFamily="34" charset="-127"/>
              </a:rPr>
              <a:t>창덕궁</a:t>
            </a:r>
            <a:endParaRPr lang="en-US" altLang="ko-KR" sz="2000" dirty="0" smtClean="0">
              <a:solidFill>
                <a:schemeClr val="bg1">
                  <a:lumMod val="10000"/>
                </a:schemeClr>
              </a:solidFill>
              <a:latin typeface="Adobe 고딕 Std B" pitchFamily="34" charset="-127"/>
              <a:ea typeface="Adobe 고딕 Std B" pitchFamily="34" charset="-127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251520" y="620688"/>
            <a:ext cx="8640960" cy="59766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타원 2"/>
          <p:cNvSpPr/>
          <p:nvPr/>
        </p:nvSpPr>
        <p:spPr>
          <a:xfrm>
            <a:off x="4067944" y="74100"/>
            <a:ext cx="936104" cy="936104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/>
          <p:cNvSpPr/>
          <p:nvPr/>
        </p:nvSpPr>
        <p:spPr>
          <a:xfrm>
            <a:off x="488769" y="271681"/>
            <a:ext cx="758541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z="1200" b="1" spc="-150" dirty="0" smtClean="0">
                <a:solidFill>
                  <a:schemeClr val="bg1"/>
                </a:solidFill>
              </a:rPr>
              <a:t>구현 기능</a:t>
            </a:r>
            <a:endParaRPr lang="ko-KR" altLang="en-US" sz="1200" b="1" spc="-150" dirty="0">
              <a:solidFill>
                <a:schemeClr val="bg1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995936" y="479095"/>
            <a:ext cx="10801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 smtClean="0">
                <a:solidFill>
                  <a:schemeClr val="bg1"/>
                </a:solidFill>
                <a:latin typeface="HY헤드라인M" pitchFamily="18" charset="-127"/>
                <a:ea typeface="HY헤드라인M" pitchFamily="18" charset="-127"/>
              </a:rPr>
              <a:t>02</a:t>
            </a:r>
            <a:endParaRPr lang="ko-KR" altLang="en-US" sz="2400" dirty="0">
              <a:solidFill>
                <a:schemeClr val="bg1"/>
              </a:solidFill>
              <a:latin typeface="HY헤드라인M" pitchFamily="18" charset="-127"/>
              <a:ea typeface="HY헤드라인M" pitchFamily="18" charset="-127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5364088" y="271681"/>
            <a:ext cx="3600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ko-KR" altLang="en-US" sz="1200" dirty="0" smtClean="0">
                <a:solidFill>
                  <a:schemeClr val="bg1"/>
                </a:solidFill>
              </a:rPr>
              <a:t>문화재 체험게임</a:t>
            </a:r>
          </a:p>
        </p:txBody>
      </p:sp>
      <p:sp>
        <p:nvSpPr>
          <p:cNvPr id="15" name="Text Placeholder 8">
            <a:extLst>
              <a:ext uri="{FF2B5EF4-FFF2-40B4-BE49-F238E27FC236}">
                <a16:creationId xmlns="" xmlns:a16="http://schemas.microsoft.com/office/drawing/2014/main" id="{74FF43DD-92EB-46FD-A477-6CC0463BD771}"/>
              </a:ext>
            </a:extLst>
          </p:cNvPr>
          <p:cNvSpPr txBox="1">
            <a:spLocks/>
          </p:cNvSpPr>
          <p:nvPr/>
        </p:nvSpPr>
        <p:spPr>
          <a:xfrm>
            <a:off x="611560" y="980728"/>
            <a:ext cx="8064896" cy="43204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ko-KR" altLang="en-US" sz="2400" dirty="0" smtClean="0">
                <a:solidFill>
                  <a:schemeClr val="bg1">
                    <a:lumMod val="10000"/>
                  </a:schemeClr>
                </a:solidFill>
                <a:latin typeface="Adobe 고딕 Std B" pitchFamily="34" charset="-127"/>
                <a:ea typeface="Adobe 고딕 Std B" pitchFamily="34" charset="-127"/>
              </a:rPr>
              <a:t>문화재 소개</a:t>
            </a:r>
            <a:endParaRPr lang="en-US" altLang="ko-KR" sz="2400" dirty="0" smtClean="0">
              <a:solidFill>
                <a:schemeClr val="bg1">
                  <a:lumMod val="10000"/>
                </a:schemeClr>
              </a:solidFill>
              <a:latin typeface="Adobe 고딕 Std B" pitchFamily="34" charset="-127"/>
              <a:ea typeface="Adobe 고딕 Std B" pitchFamily="34" charset="-127"/>
            </a:endParaRPr>
          </a:p>
        </p:txBody>
      </p:sp>
      <p:sp>
        <p:nvSpPr>
          <p:cNvPr id="19" name="Text Placeholder 8">
            <a:extLst>
              <a:ext uri="{FF2B5EF4-FFF2-40B4-BE49-F238E27FC236}">
                <a16:creationId xmlns="" xmlns:a16="http://schemas.microsoft.com/office/drawing/2014/main" id="{74FF43DD-92EB-46FD-A477-6CC0463BD771}"/>
              </a:ext>
            </a:extLst>
          </p:cNvPr>
          <p:cNvSpPr txBox="1">
            <a:spLocks/>
          </p:cNvSpPr>
          <p:nvPr/>
        </p:nvSpPr>
        <p:spPr>
          <a:xfrm>
            <a:off x="683568" y="4581128"/>
            <a:ext cx="7704856" cy="1008112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ko-KR" sz="1800" dirty="0" smtClean="0">
                <a:solidFill>
                  <a:schemeClr val="bg1">
                    <a:lumMod val="10000"/>
                  </a:schemeClr>
                </a:solidFill>
                <a:latin typeface="Adobe 고딕 Std B" pitchFamily="34" charset="-127"/>
                <a:ea typeface="Adobe 고딕 Std B" pitchFamily="34" charset="-127"/>
              </a:rPr>
              <a:t> - </a:t>
            </a:r>
            <a:r>
              <a:rPr lang="ko-KR" altLang="en-US" sz="1800" dirty="0" smtClean="0">
                <a:solidFill>
                  <a:schemeClr val="bg1">
                    <a:lumMod val="10000"/>
                  </a:schemeClr>
                </a:solidFill>
                <a:latin typeface="Adobe 고딕 Std B" pitchFamily="34" charset="-127"/>
                <a:ea typeface="Adobe 고딕 Std B" pitchFamily="34" charset="-127"/>
              </a:rPr>
              <a:t>각 스테이지인 불국사와 창덕궁의 주요 문화재를 </a:t>
            </a:r>
            <a:endParaRPr lang="en-US" altLang="ko-KR" sz="1800" dirty="0" smtClean="0">
              <a:solidFill>
                <a:schemeClr val="bg1">
                  <a:lumMod val="10000"/>
                </a:schemeClr>
              </a:solidFill>
              <a:latin typeface="Adobe 고딕 Std B" pitchFamily="34" charset="-127"/>
              <a:ea typeface="Adobe 고딕 Std B" pitchFamily="34" charset="-127"/>
            </a:endParaRPr>
          </a:p>
          <a:p>
            <a:pPr marL="0" indent="0">
              <a:buNone/>
            </a:pPr>
            <a:r>
              <a:rPr lang="en-US" altLang="ko-KR" sz="1800" dirty="0" smtClean="0">
                <a:solidFill>
                  <a:schemeClr val="bg1">
                    <a:lumMod val="10000"/>
                  </a:schemeClr>
                </a:solidFill>
                <a:latin typeface="Adobe 고딕 Std B" pitchFamily="34" charset="-127"/>
                <a:ea typeface="Adobe 고딕 Std B" pitchFamily="34" charset="-127"/>
              </a:rPr>
              <a:t>   </a:t>
            </a:r>
            <a:r>
              <a:rPr lang="ko-KR" altLang="en-US" sz="1800" dirty="0" smtClean="0">
                <a:solidFill>
                  <a:schemeClr val="bg1">
                    <a:lumMod val="10000"/>
                  </a:schemeClr>
                </a:solidFill>
                <a:latin typeface="Adobe 고딕 Std B" pitchFamily="34" charset="-127"/>
                <a:ea typeface="Adobe 고딕 Std B" pitchFamily="34" charset="-127"/>
              </a:rPr>
              <a:t>게임을 하면서 각 문화재에 대한 소개</a:t>
            </a:r>
            <a:endParaRPr lang="en-US" altLang="ko-KR" sz="1800" dirty="0" smtClean="0">
              <a:solidFill>
                <a:schemeClr val="bg1">
                  <a:lumMod val="10000"/>
                </a:schemeClr>
              </a:solidFill>
              <a:latin typeface="Adobe 고딕 Std B" pitchFamily="34" charset="-127"/>
              <a:ea typeface="Adobe 고딕 Std B" pitchFamily="34" charset="-127"/>
            </a:endParaRPr>
          </a:p>
          <a:p>
            <a:pPr marL="0" indent="0">
              <a:buNone/>
            </a:pPr>
            <a:endParaRPr lang="en-US" altLang="ko-KR" sz="1800" dirty="0" smtClean="0">
              <a:solidFill>
                <a:schemeClr val="bg1">
                  <a:lumMod val="10000"/>
                </a:schemeClr>
              </a:solidFill>
              <a:latin typeface="Adobe 고딕 Std B" pitchFamily="34" charset="-127"/>
              <a:ea typeface="Adobe 고딕 Std B" pitchFamily="34" charset="-127"/>
            </a:endParaRPr>
          </a:p>
          <a:p>
            <a:pPr marL="0" indent="0">
              <a:buNone/>
            </a:pPr>
            <a:endParaRPr lang="en-US" altLang="ko-KR" sz="1800" dirty="0" smtClean="0">
              <a:solidFill>
                <a:schemeClr val="bg1">
                  <a:lumMod val="10000"/>
                </a:schemeClr>
              </a:solidFill>
              <a:latin typeface="Adobe 고딕 Std B" pitchFamily="34" charset="-127"/>
              <a:ea typeface="Adobe 고딕 Std B" pitchFamily="34" charset="-127"/>
            </a:endParaRPr>
          </a:p>
        </p:txBody>
      </p:sp>
      <p:pic>
        <p:nvPicPr>
          <p:cNvPr id="4" name="Picture 2" descr="C:\Users\홍대화\Desktop\캡스톤1\ppt 사진\돈화문 소개.pn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611560" y="1412777"/>
            <a:ext cx="3744416" cy="2736303"/>
          </a:xfrm>
          <a:prstGeom prst="rect">
            <a:avLst/>
          </a:prstGeom>
          <a:noFill/>
        </p:spPr>
      </p:pic>
      <p:pic>
        <p:nvPicPr>
          <p:cNvPr id="5" name="Picture 3" descr="C:\Users\홍대화\Desktop\캡스톤1\ppt 사진\인정전 소개.png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4499992" y="1412776"/>
            <a:ext cx="4104456" cy="2736304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251520" y="620688"/>
            <a:ext cx="8640960" cy="59766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타원 2"/>
          <p:cNvSpPr/>
          <p:nvPr/>
        </p:nvSpPr>
        <p:spPr>
          <a:xfrm>
            <a:off x="4067944" y="74100"/>
            <a:ext cx="936104" cy="936104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/>
          <p:cNvSpPr/>
          <p:nvPr/>
        </p:nvSpPr>
        <p:spPr>
          <a:xfrm>
            <a:off x="488768" y="271681"/>
            <a:ext cx="758541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z="1200" b="1" spc="-150" dirty="0" smtClean="0">
                <a:solidFill>
                  <a:schemeClr val="bg1"/>
                </a:solidFill>
              </a:rPr>
              <a:t>구현 기능</a:t>
            </a:r>
            <a:endParaRPr lang="ko-KR" altLang="en-US" sz="1200" b="1" spc="-150" dirty="0">
              <a:solidFill>
                <a:schemeClr val="bg1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995936" y="479095"/>
            <a:ext cx="10801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 smtClean="0">
                <a:solidFill>
                  <a:schemeClr val="bg1"/>
                </a:solidFill>
                <a:latin typeface="HY헤드라인M" pitchFamily="18" charset="-127"/>
                <a:ea typeface="HY헤드라인M" pitchFamily="18" charset="-127"/>
              </a:rPr>
              <a:t>02</a:t>
            </a:r>
            <a:endParaRPr lang="ko-KR" altLang="en-US" sz="2400" dirty="0">
              <a:solidFill>
                <a:schemeClr val="bg1"/>
              </a:solidFill>
              <a:latin typeface="HY헤드라인M" pitchFamily="18" charset="-127"/>
              <a:ea typeface="HY헤드라인M" pitchFamily="18" charset="-127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5364088" y="271681"/>
            <a:ext cx="3600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ko-KR" altLang="en-US" sz="1200" dirty="0" smtClean="0">
                <a:solidFill>
                  <a:schemeClr val="bg1"/>
                </a:solidFill>
              </a:rPr>
              <a:t>문화재 체험게임</a:t>
            </a:r>
          </a:p>
        </p:txBody>
      </p:sp>
      <p:sp>
        <p:nvSpPr>
          <p:cNvPr id="15" name="Text Placeholder 8">
            <a:extLst>
              <a:ext uri="{FF2B5EF4-FFF2-40B4-BE49-F238E27FC236}">
                <a16:creationId xmlns="" xmlns:a16="http://schemas.microsoft.com/office/drawing/2014/main" id="{74FF43DD-92EB-46FD-A477-6CC0463BD771}"/>
              </a:ext>
            </a:extLst>
          </p:cNvPr>
          <p:cNvSpPr txBox="1">
            <a:spLocks/>
          </p:cNvSpPr>
          <p:nvPr/>
        </p:nvSpPr>
        <p:spPr>
          <a:xfrm>
            <a:off x="611560" y="980728"/>
            <a:ext cx="8064896" cy="43204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ko-KR" altLang="en-US" sz="2400" dirty="0" smtClean="0">
                <a:solidFill>
                  <a:schemeClr val="bg1">
                    <a:lumMod val="10000"/>
                  </a:schemeClr>
                </a:solidFill>
                <a:latin typeface="Adobe 고딕 Std B" pitchFamily="34" charset="-127"/>
                <a:ea typeface="Adobe 고딕 Std B" pitchFamily="34" charset="-127"/>
              </a:rPr>
              <a:t>퀴즈</a:t>
            </a:r>
            <a:endParaRPr lang="en-US" altLang="ko-KR" sz="2400" dirty="0" smtClean="0">
              <a:solidFill>
                <a:schemeClr val="bg1">
                  <a:lumMod val="10000"/>
                </a:schemeClr>
              </a:solidFill>
              <a:latin typeface="Adobe 고딕 Std B" pitchFamily="34" charset="-127"/>
              <a:ea typeface="Adobe 고딕 Std B" pitchFamily="34" charset="-127"/>
            </a:endParaRPr>
          </a:p>
        </p:txBody>
      </p:sp>
      <p:sp>
        <p:nvSpPr>
          <p:cNvPr id="19" name="Text Placeholder 8">
            <a:extLst>
              <a:ext uri="{FF2B5EF4-FFF2-40B4-BE49-F238E27FC236}">
                <a16:creationId xmlns="" xmlns:a16="http://schemas.microsoft.com/office/drawing/2014/main" id="{74FF43DD-92EB-46FD-A477-6CC0463BD771}"/>
              </a:ext>
            </a:extLst>
          </p:cNvPr>
          <p:cNvSpPr txBox="1">
            <a:spLocks/>
          </p:cNvSpPr>
          <p:nvPr/>
        </p:nvSpPr>
        <p:spPr>
          <a:xfrm>
            <a:off x="683568" y="4869160"/>
            <a:ext cx="7416824" cy="1440160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Tx/>
              <a:buChar char="-"/>
            </a:pPr>
            <a:r>
              <a:rPr lang="en-US" altLang="ko-KR" sz="1800" dirty="0" smtClean="0">
                <a:solidFill>
                  <a:schemeClr val="bg1">
                    <a:lumMod val="10000"/>
                  </a:schemeClr>
                </a:solidFill>
                <a:latin typeface="Adobe 고딕 Std B" pitchFamily="34" charset="-127"/>
                <a:ea typeface="Adobe 고딕 Std B" pitchFamily="34" charset="-127"/>
              </a:rPr>
              <a:t>  </a:t>
            </a:r>
            <a:r>
              <a:rPr lang="ko-KR" altLang="en-US" sz="1800" dirty="0" smtClean="0">
                <a:solidFill>
                  <a:schemeClr val="bg1">
                    <a:lumMod val="10000"/>
                  </a:schemeClr>
                </a:solidFill>
                <a:latin typeface="Adobe 고딕 Std B" pitchFamily="34" charset="-127"/>
                <a:ea typeface="Adobe 고딕 Std B" pitchFamily="34" charset="-127"/>
              </a:rPr>
              <a:t>스테이지 마다 퀴즈 문제가 출현</a:t>
            </a:r>
            <a:endParaRPr lang="en-US" altLang="ko-KR" sz="1800" dirty="0" smtClean="0">
              <a:solidFill>
                <a:schemeClr val="bg1">
                  <a:lumMod val="10000"/>
                </a:schemeClr>
              </a:solidFill>
              <a:latin typeface="Adobe 고딕 Std B" pitchFamily="34" charset="-127"/>
              <a:ea typeface="Adobe 고딕 Std B" pitchFamily="34" charset="-127"/>
            </a:endParaRPr>
          </a:p>
          <a:p>
            <a:pPr marL="0" indent="0">
              <a:buFontTx/>
              <a:buChar char="-"/>
            </a:pPr>
            <a:r>
              <a:rPr lang="ko-KR" altLang="en-US" sz="1800" dirty="0" smtClean="0">
                <a:solidFill>
                  <a:schemeClr val="bg1">
                    <a:lumMod val="10000"/>
                  </a:schemeClr>
                </a:solidFill>
                <a:latin typeface="Adobe 고딕 Std B" pitchFamily="34" charset="-127"/>
                <a:ea typeface="Adobe 고딕 Std B" pitchFamily="34" charset="-127"/>
              </a:rPr>
              <a:t>  각 스테이지의 시대별로 불국사는 신라시대 </a:t>
            </a:r>
            <a:r>
              <a:rPr lang="en-US" altLang="ko-KR" sz="1800" dirty="0" smtClean="0">
                <a:solidFill>
                  <a:schemeClr val="bg1">
                    <a:lumMod val="10000"/>
                  </a:schemeClr>
                </a:solidFill>
                <a:latin typeface="Adobe 고딕 Std B" pitchFamily="34" charset="-127"/>
                <a:ea typeface="Adobe 고딕 Std B" pitchFamily="34" charset="-127"/>
              </a:rPr>
              <a:t>,</a:t>
            </a:r>
          </a:p>
          <a:p>
            <a:pPr marL="0" indent="0">
              <a:buNone/>
            </a:pPr>
            <a:r>
              <a:rPr lang="ko-KR" altLang="en-US" sz="1800" dirty="0" smtClean="0">
                <a:solidFill>
                  <a:schemeClr val="bg1">
                    <a:lumMod val="10000"/>
                  </a:schemeClr>
                </a:solidFill>
                <a:latin typeface="Adobe 고딕 Std B" pitchFamily="34" charset="-127"/>
                <a:ea typeface="Adobe 고딕 Std B" pitchFamily="34" charset="-127"/>
              </a:rPr>
              <a:t>     창덕궁은 조선시대의 역사퀴즈 문제를 출제</a:t>
            </a:r>
            <a:endParaRPr lang="en-US" altLang="ko-KR" sz="1800" dirty="0" smtClean="0">
              <a:solidFill>
                <a:schemeClr val="bg1">
                  <a:lumMod val="10000"/>
                </a:schemeClr>
              </a:solidFill>
              <a:latin typeface="Adobe 고딕 Std B" pitchFamily="34" charset="-127"/>
              <a:ea typeface="Adobe 고딕 Std B" pitchFamily="34" charset="-127"/>
            </a:endParaRPr>
          </a:p>
          <a:p>
            <a:pPr marL="0" indent="0">
              <a:buNone/>
            </a:pPr>
            <a:r>
              <a:rPr lang="en-US" altLang="ko-KR" sz="1800" dirty="0" smtClean="0">
                <a:solidFill>
                  <a:schemeClr val="bg1">
                    <a:lumMod val="10000"/>
                  </a:schemeClr>
                </a:solidFill>
                <a:latin typeface="Adobe 고딕 Std B" pitchFamily="34" charset="-127"/>
                <a:ea typeface="Adobe 고딕 Std B" pitchFamily="34" charset="-127"/>
              </a:rPr>
              <a:t>-  </a:t>
            </a:r>
            <a:r>
              <a:rPr lang="ko-KR" altLang="en-US" sz="1800" dirty="0" smtClean="0">
                <a:solidFill>
                  <a:schemeClr val="bg1">
                    <a:lumMod val="10000"/>
                  </a:schemeClr>
                </a:solidFill>
                <a:latin typeface="Adobe 고딕 Std B" pitchFamily="34" charset="-127"/>
                <a:ea typeface="Adobe 고딕 Std B" pitchFamily="34" charset="-127"/>
              </a:rPr>
              <a:t>퀴즈는 시대별로 </a:t>
            </a:r>
            <a:r>
              <a:rPr lang="en-US" altLang="ko-KR" sz="1800" dirty="0" smtClean="0">
                <a:solidFill>
                  <a:schemeClr val="bg1">
                    <a:lumMod val="10000"/>
                  </a:schemeClr>
                </a:solidFill>
                <a:latin typeface="Adobe 고딕 Std B" pitchFamily="34" charset="-127"/>
                <a:ea typeface="Adobe 고딕 Std B" pitchFamily="34" charset="-127"/>
              </a:rPr>
              <a:t>20</a:t>
            </a:r>
            <a:r>
              <a:rPr lang="ko-KR" altLang="en-US" sz="1800" dirty="0" smtClean="0">
                <a:solidFill>
                  <a:schemeClr val="bg1">
                    <a:lumMod val="10000"/>
                  </a:schemeClr>
                </a:solidFill>
                <a:latin typeface="Adobe 고딕 Std B" pitchFamily="34" charset="-127"/>
                <a:ea typeface="Adobe 고딕 Std B" pitchFamily="34" charset="-127"/>
              </a:rPr>
              <a:t>문제를 랜덤으로 출제</a:t>
            </a:r>
            <a:endParaRPr lang="en-US" altLang="ko-KR" sz="1800" dirty="0" smtClean="0">
              <a:solidFill>
                <a:schemeClr val="bg1">
                  <a:lumMod val="10000"/>
                </a:schemeClr>
              </a:solidFill>
              <a:latin typeface="Adobe 고딕 Std B" pitchFamily="34" charset="-127"/>
              <a:ea typeface="Adobe 고딕 Std B" pitchFamily="34" charset="-127"/>
            </a:endParaRPr>
          </a:p>
          <a:p>
            <a:pPr marL="0" indent="0">
              <a:buNone/>
            </a:pPr>
            <a:endParaRPr lang="en-US" altLang="ko-KR" sz="1800" dirty="0" smtClean="0">
              <a:solidFill>
                <a:schemeClr val="bg1">
                  <a:lumMod val="10000"/>
                </a:schemeClr>
              </a:solidFill>
              <a:latin typeface="Adobe 고딕 Std B" pitchFamily="34" charset="-127"/>
              <a:ea typeface="Adobe 고딕 Std B" pitchFamily="34" charset="-127"/>
            </a:endParaRPr>
          </a:p>
        </p:txBody>
      </p:sp>
      <p:pic>
        <p:nvPicPr>
          <p:cNvPr id="1027" name="Picture 3" descr="C:\Users\홍대화\Desktop\캡스톤1\ppt 사진\KakaoTalk_20190529_205716059.pn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4716016" y="1628800"/>
            <a:ext cx="3744416" cy="2520280"/>
          </a:xfrm>
          <a:prstGeom prst="rect">
            <a:avLst/>
          </a:prstGeom>
          <a:noFill/>
        </p:spPr>
      </p:pic>
      <p:pic>
        <p:nvPicPr>
          <p:cNvPr id="1028" name="Picture 4" descr="C:\Users\홍대화\Desktop\캡스톤1\ppt 사진\KakaoTalk_20190529_220603032.png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611560" y="1628800"/>
            <a:ext cx="3600400" cy="2520280"/>
          </a:xfrm>
          <a:prstGeom prst="rect">
            <a:avLst/>
          </a:prstGeom>
          <a:noFill/>
        </p:spPr>
      </p:pic>
      <p:sp>
        <p:nvSpPr>
          <p:cNvPr id="16" name="Text Placeholder 8">
            <a:extLst>
              <a:ext uri="{FF2B5EF4-FFF2-40B4-BE49-F238E27FC236}">
                <a16:creationId xmlns="" xmlns:a16="http://schemas.microsoft.com/office/drawing/2014/main" id="{74FF43DD-92EB-46FD-A477-6CC0463BD771}"/>
              </a:ext>
            </a:extLst>
          </p:cNvPr>
          <p:cNvSpPr txBox="1">
            <a:spLocks/>
          </p:cNvSpPr>
          <p:nvPr/>
        </p:nvSpPr>
        <p:spPr>
          <a:xfrm>
            <a:off x="899592" y="4293096"/>
            <a:ext cx="7416824" cy="504056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ko-KR" altLang="en-US" sz="1800" dirty="0" smtClean="0">
                <a:solidFill>
                  <a:schemeClr val="bg1">
                    <a:lumMod val="10000"/>
                  </a:schemeClr>
                </a:solidFill>
                <a:latin typeface="Adobe 고딕 Std B" pitchFamily="34" charset="-127"/>
                <a:ea typeface="Adobe 고딕 Std B" pitchFamily="34" charset="-127"/>
              </a:rPr>
              <a:t>        </a:t>
            </a:r>
            <a:r>
              <a:rPr lang="ko-KR" altLang="en-US" sz="1600" dirty="0" smtClean="0">
                <a:solidFill>
                  <a:schemeClr val="bg1">
                    <a:lumMod val="10000"/>
                  </a:schemeClr>
                </a:solidFill>
                <a:latin typeface="Adobe 고딕 Std B" pitchFamily="34" charset="-127"/>
                <a:ea typeface="Adobe 고딕 Std B" pitchFamily="34" charset="-127"/>
              </a:rPr>
              <a:t>신라시대 퀴즈 문제                                     조선시대 퀴즈 문제</a:t>
            </a:r>
            <a:endParaRPr lang="en-US" altLang="ko-KR" sz="1600" dirty="0" smtClean="0">
              <a:solidFill>
                <a:schemeClr val="bg1">
                  <a:lumMod val="10000"/>
                </a:schemeClr>
              </a:solidFill>
              <a:latin typeface="Adobe 고딕 Std B" pitchFamily="34" charset="-127"/>
              <a:ea typeface="Adobe 고딕 Std B" pitchFamily="34" charset="-127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251520" y="620688"/>
            <a:ext cx="8640960" cy="59766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타원 2"/>
          <p:cNvSpPr/>
          <p:nvPr/>
        </p:nvSpPr>
        <p:spPr>
          <a:xfrm>
            <a:off x="4067944" y="74100"/>
            <a:ext cx="936104" cy="936104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/>
          <p:cNvSpPr/>
          <p:nvPr/>
        </p:nvSpPr>
        <p:spPr>
          <a:xfrm>
            <a:off x="488768" y="271681"/>
            <a:ext cx="758541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z="1200" b="1" spc="-150" dirty="0" smtClean="0">
                <a:solidFill>
                  <a:schemeClr val="bg1"/>
                </a:solidFill>
              </a:rPr>
              <a:t>구현 기능</a:t>
            </a:r>
            <a:endParaRPr lang="ko-KR" altLang="en-US" sz="1200" b="1" spc="-150" dirty="0">
              <a:solidFill>
                <a:schemeClr val="bg1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995936" y="479095"/>
            <a:ext cx="10801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 smtClean="0">
                <a:solidFill>
                  <a:schemeClr val="bg1"/>
                </a:solidFill>
                <a:latin typeface="HY헤드라인M" pitchFamily="18" charset="-127"/>
                <a:ea typeface="HY헤드라인M" pitchFamily="18" charset="-127"/>
              </a:rPr>
              <a:t>02</a:t>
            </a:r>
            <a:endParaRPr lang="ko-KR" altLang="en-US" sz="2400" dirty="0">
              <a:solidFill>
                <a:schemeClr val="bg1"/>
              </a:solidFill>
              <a:latin typeface="HY헤드라인M" pitchFamily="18" charset="-127"/>
              <a:ea typeface="HY헤드라인M" pitchFamily="18" charset="-127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5364088" y="271681"/>
            <a:ext cx="3600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ko-KR" altLang="en-US" sz="1200" dirty="0" smtClean="0">
                <a:solidFill>
                  <a:schemeClr val="bg1"/>
                </a:solidFill>
              </a:rPr>
              <a:t>문화재 체험게임</a:t>
            </a:r>
          </a:p>
        </p:txBody>
      </p:sp>
      <p:sp>
        <p:nvSpPr>
          <p:cNvPr id="15" name="Text Placeholder 8">
            <a:extLst>
              <a:ext uri="{FF2B5EF4-FFF2-40B4-BE49-F238E27FC236}">
                <a16:creationId xmlns="" xmlns:a16="http://schemas.microsoft.com/office/drawing/2014/main" id="{74FF43DD-92EB-46FD-A477-6CC0463BD771}"/>
              </a:ext>
            </a:extLst>
          </p:cNvPr>
          <p:cNvSpPr txBox="1">
            <a:spLocks/>
          </p:cNvSpPr>
          <p:nvPr/>
        </p:nvSpPr>
        <p:spPr>
          <a:xfrm>
            <a:off x="611560" y="980728"/>
            <a:ext cx="8064896" cy="43204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ko-KR" altLang="en-US" sz="2400" dirty="0" smtClean="0">
                <a:solidFill>
                  <a:schemeClr val="bg1">
                    <a:lumMod val="10000"/>
                  </a:schemeClr>
                </a:solidFill>
                <a:latin typeface="Adobe 고딕 Std B" pitchFamily="34" charset="-127"/>
                <a:ea typeface="Adobe 고딕 Std B" pitchFamily="34" charset="-127"/>
              </a:rPr>
              <a:t>랜덤 퀴즈 영상</a:t>
            </a:r>
            <a:endParaRPr lang="en-US" altLang="ko-KR" sz="2400" dirty="0" smtClean="0">
              <a:solidFill>
                <a:schemeClr val="bg1">
                  <a:lumMod val="10000"/>
                </a:schemeClr>
              </a:solidFill>
              <a:latin typeface="Adobe 고딕 Std B" pitchFamily="34" charset="-127"/>
              <a:ea typeface="Adobe 고딕 Std B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8792561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251520" y="620688"/>
            <a:ext cx="8640960" cy="59766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타원 2"/>
          <p:cNvSpPr/>
          <p:nvPr/>
        </p:nvSpPr>
        <p:spPr>
          <a:xfrm>
            <a:off x="4067944" y="74100"/>
            <a:ext cx="936104" cy="936104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/>
          <p:cNvSpPr/>
          <p:nvPr/>
        </p:nvSpPr>
        <p:spPr>
          <a:xfrm>
            <a:off x="488767" y="271681"/>
            <a:ext cx="758542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z="1200" b="1" spc="-150" dirty="0" smtClean="0">
                <a:solidFill>
                  <a:schemeClr val="bg1"/>
                </a:solidFill>
              </a:rPr>
              <a:t>구현 기능</a:t>
            </a:r>
            <a:endParaRPr lang="ko-KR" altLang="en-US" sz="1200" b="1" spc="-150" dirty="0">
              <a:solidFill>
                <a:schemeClr val="bg1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995936" y="479095"/>
            <a:ext cx="10801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 smtClean="0">
                <a:solidFill>
                  <a:schemeClr val="bg1"/>
                </a:solidFill>
                <a:latin typeface="HY헤드라인M" pitchFamily="18" charset="-127"/>
                <a:ea typeface="HY헤드라인M" pitchFamily="18" charset="-127"/>
              </a:rPr>
              <a:t>02</a:t>
            </a:r>
            <a:endParaRPr lang="ko-KR" altLang="en-US" sz="2400" dirty="0">
              <a:solidFill>
                <a:schemeClr val="bg1"/>
              </a:solidFill>
              <a:latin typeface="HY헤드라인M" pitchFamily="18" charset="-127"/>
              <a:ea typeface="HY헤드라인M" pitchFamily="18" charset="-127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5364088" y="271681"/>
            <a:ext cx="3600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ko-KR" altLang="en-US" sz="1200" dirty="0" smtClean="0">
                <a:solidFill>
                  <a:schemeClr val="bg1"/>
                </a:solidFill>
              </a:rPr>
              <a:t>문화재 체험게임</a:t>
            </a:r>
          </a:p>
        </p:txBody>
      </p:sp>
      <p:sp>
        <p:nvSpPr>
          <p:cNvPr id="15" name="Text Placeholder 8">
            <a:extLst>
              <a:ext uri="{FF2B5EF4-FFF2-40B4-BE49-F238E27FC236}">
                <a16:creationId xmlns="" xmlns:a16="http://schemas.microsoft.com/office/drawing/2014/main" id="{74FF43DD-92EB-46FD-A477-6CC0463BD771}"/>
              </a:ext>
            </a:extLst>
          </p:cNvPr>
          <p:cNvSpPr txBox="1">
            <a:spLocks/>
          </p:cNvSpPr>
          <p:nvPr/>
        </p:nvSpPr>
        <p:spPr>
          <a:xfrm>
            <a:off x="539552" y="908720"/>
            <a:ext cx="7776864" cy="43204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ko-KR" altLang="en-US" sz="2400" dirty="0" smtClean="0">
                <a:solidFill>
                  <a:schemeClr val="bg1">
                    <a:lumMod val="10000"/>
                  </a:schemeClr>
                </a:solidFill>
                <a:latin typeface="Adobe 고딕 Std B" pitchFamily="34" charset="-127"/>
                <a:ea typeface="Adobe 고딕 Std B" pitchFamily="34" charset="-127"/>
              </a:rPr>
              <a:t>  아이템</a:t>
            </a:r>
            <a:r>
              <a:rPr lang="en-US" altLang="ko-KR" sz="2400" dirty="0" smtClean="0">
                <a:solidFill>
                  <a:schemeClr val="bg1">
                    <a:lumMod val="10000"/>
                  </a:schemeClr>
                </a:solidFill>
                <a:latin typeface="Adobe 고딕 Std B" pitchFamily="34" charset="-127"/>
                <a:ea typeface="Adobe 고딕 Std B" pitchFamily="34" charset="-127"/>
              </a:rPr>
              <a:t>(</a:t>
            </a:r>
            <a:r>
              <a:rPr lang="ko-KR" altLang="en-US" sz="2400" dirty="0" smtClean="0">
                <a:solidFill>
                  <a:schemeClr val="bg1">
                    <a:lumMod val="10000"/>
                  </a:schemeClr>
                </a:solidFill>
                <a:latin typeface="Adobe 고딕 Std B" pitchFamily="34" charset="-127"/>
                <a:ea typeface="Adobe 고딕 Std B" pitchFamily="34" charset="-127"/>
              </a:rPr>
              <a:t>유물</a:t>
            </a:r>
            <a:r>
              <a:rPr lang="en-US" altLang="ko-KR" sz="2400" dirty="0" smtClean="0">
                <a:solidFill>
                  <a:schemeClr val="bg1">
                    <a:lumMod val="10000"/>
                  </a:schemeClr>
                </a:solidFill>
                <a:latin typeface="Adobe 고딕 Std B" pitchFamily="34" charset="-127"/>
                <a:ea typeface="Adobe 고딕 Std B" pitchFamily="34" charset="-127"/>
              </a:rPr>
              <a:t>)</a:t>
            </a:r>
            <a:r>
              <a:rPr lang="ko-KR" altLang="en-US" sz="2400" dirty="0" smtClean="0">
                <a:solidFill>
                  <a:schemeClr val="bg1">
                    <a:lumMod val="10000"/>
                  </a:schemeClr>
                </a:solidFill>
                <a:latin typeface="Adobe 고딕 Std B" pitchFamily="34" charset="-127"/>
                <a:ea typeface="Adobe 고딕 Std B" pitchFamily="34" charset="-127"/>
              </a:rPr>
              <a:t>기능</a:t>
            </a:r>
            <a:endParaRPr lang="en-US" altLang="ko-KR" sz="2400" dirty="0" smtClean="0">
              <a:solidFill>
                <a:schemeClr val="bg1">
                  <a:lumMod val="10000"/>
                </a:schemeClr>
              </a:solidFill>
              <a:latin typeface="Adobe 고딕 Std B" pitchFamily="34" charset="-127"/>
              <a:ea typeface="Adobe 고딕 Std B" pitchFamily="34" charset="-127"/>
            </a:endParaRPr>
          </a:p>
        </p:txBody>
      </p:sp>
      <p:sp>
        <p:nvSpPr>
          <p:cNvPr id="19" name="Text Placeholder 8">
            <a:extLst>
              <a:ext uri="{FF2B5EF4-FFF2-40B4-BE49-F238E27FC236}">
                <a16:creationId xmlns="" xmlns:a16="http://schemas.microsoft.com/office/drawing/2014/main" id="{74FF43DD-92EB-46FD-A477-6CC0463BD771}"/>
              </a:ext>
            </a:extLst>
          </p:cNvPr>
          <p:cNvSpPr txBox="1">
            <a:spLocks/>
          </p:cNvSpPr>
          <p:nvPr/>
        </p:nvSpPr>
        <p:spPr>
          <a:xfrm>
            <a:off x="683568" y="4437112"/>
            <a:ext cx="7848872" cy="1944216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Tx/>
              <a:buChar char="-"/>
            </a:pPr>
            <a:r>
              <a:rPr lang="ko-KR" altLang="en-US" sz="1800" dirty="0" smtClean="0">
                <a:solidFill>
                  <a:schemeClr val="bg1">
                    <a:lumMod val="10000"/>
                  </a:schemeClr>
                </a:solidFill>
                <a:latin typeface="Adobe 고딕 Std B" pitchFamily="34" charset="-127"/>
                <a:ea typeface="Adobe 고딕 Std B" pitchFamily="34" charset="-127"/>
              </a:rPr>
              <a:t>  스테이지 곳곳에 아이템인 유물들을 먹으면 아이템에 대한 소개</a:t>
            </a:r>
            <a:endParaRPr lang="en-US" altLang="ko-KR" sz="1800" dirty="0" smtClean="0">
              <a:solidFill>
                <a:schemeClr val="bg1">
                  <a:lumMod val="10000"/>
                </a:schemeClr>
              </a:solidFill>
              <a:latin typeface="Adobe 고딕 Std B" pitchFamily="34" charset="-127"/>
              <a:ea typeface="Adobe 고딕 Std B" pitchFamily="34" charset="-127"/>
            </a:endParaRPr>
          </a:p>
          <a:p>
            <a:pPr marL="0" indent="0">
              <a:buFontTx/>
              <a:buChar char="-"/>
            </a:pPr>
            <a:r>
              <a:rPr lang="ko-KR" altLang="en-US" sz="1800" dirty="0" smtClean="0">
                <a:solidFill>
                  <a:schemeClr val="bg1">
                    <a:lumMod val="10000"/>
                  </a:schemeClr>
                </a:solidFill>
                <a:latin typeface="Adobe 고딕 Std B" pitchFamily="34" charset="-127"/>
                <a:ea typeface="Adobe 고딕 Std B" pitchFamily="34" charset="-127"/>
              </a:rPr>
              <a:t>  아이템은 각 스테이지 시대의</a:t>
            </a:r>
            <a:r>
              <a:rPr lang="en-US" altLang="ko-KR" sz="1800" dirty="0" smtClean="0">
                <a:solidFill>
                  <a:schemeClr val="bg1">
                    <a:lumMod val="10000"/>
                  </a:schemeClr>
                </a:solidFill>
                <a:latin typeface="Adobe 고딕 Std B" pitchFamily="34" charset="-127"/>
                <a:ea typeface="Adobe 고딕 Std B" pitchFamily="34" charset="-127"/>
              </a:rPr>
              <a:t> </a:t>
            </a:r>
            <a:r>
              <a:rPr lang="ko-KR" altLang="en-US" sz="1800" dirty="0" smtClean="0">
                <a:solidFill>
                  <a:schemeClr val="bg1">
                    <a:lumMod val="10000"/>
                  </a:schemeClr>
                </a:solidFill>
                <a:latin typeface="Adobe 고딕 Std B" pitchFamily="34" charset="-127"/>
                <a:ea typeface="Adobe 고딕 Std B" pitchFamily="34" charset="-127"/>
              </a:rPr>
              <a:t>유물이 나옴</a:t>
            </a:r>
            <a:endParaRPr lang="en-US" altLang="ko-KR" sz="1800" dirty="0" smtClean="0">
              <a:solidFill>
                <a:schemeClr val="bg1">
                  <a:lumMod val="10000"/>
                </a:schemeClr>
              </a:solidFill>
              <a:latin typeface="Adobe 고딕 Std B" pitchFamily="34" charset="-127"/>
              <a:ea typeface="Adobe 고딕 Std B" pitchFamily="34" charset="-127"/>
            </a:endParaRPr>
          </a:p>
          <a:p>
            <a:pPr marL="0" indent="0">
              <a:buFontTx/>
              <a:buChar char="-"/>
            </a:pPr>
            <a:r>
              <a:rPr lang="en-US" altLang="ko-KR" sz="1800" dirty="0" smtClean="0">
                <a:solidFill>
                  <a:schemeClr val="bg1">
                    <a:lumMod val="10000"/>
                  </a:schemeClr>
                </a:solidFill>
                <a:latin typeface="Adobe 고딕 Std B" pitchFamily="34" charset="-127"/>
                <a:ea typeface="Adobe 고딕 Std B" pitchFamily="34" charset="-127"/>
              </a:rPr>
              <a:t>  </a:t>
            </a:r>
            <a:r>
              <a:rPr lang="ko-KR" altLang="en-US" sz="1800" dirty="0" smtClean="0">
                <a:solidFill>
                  <a:schemeClr val="bg1">
                    <a:lumMod val="10000"/>
                  </a:schemeClr>
                </a:solidFill>
                <a:latin typeface="Adobe 고딕 Std B" pitchFamily="34" charset="-127"/>
                <a:ea typeface="Adobe 고딕 Std B" pitchFamily="34" charset="-127"/>
              </a:rPr>
              <a:t>아이템을 다 모으고  퀴즈를 전부 풀면 </a:t>
            </a:r>
            <a:r>
              <a:rPr lang="ko-KR" altLang="en-US" sz="1800" dirty="0" err="1" smtClean="0">
                <a:solidFill>
                  <a:schemeClr val="bg1">
                    <a:lumMod val="10000"/>
                  </a:schemeClr>
                </a:solidFill>
                <a:latin typeface="Adobe 고딕 Std B" pitchFamily="34" charset="-127"/>
                <a:ea typeface="Adobe 고딕 Std B" pitchFamily="34" charset="-127"/>
              </a:rPr>
              <a:t>클리어가</a:t>
            </a:r>
            <a:r>
              <a:rPr lang="ko-KR" altLang="en-US" sz="1800" dirty="0" smtClean="0">
                <a:solidFill>
                  <a:schemeClr val="bg1">
                    <a:lumMod val="10000"/>
                  </a:schemeClr>
                </a:solidFill>
                <a:latin typeface="Adobe 고딕 Std B" pitchFamily="34" charset="-127"/>
                <a:ea typeface="Adobe 고딕 Std B" pitchFamily="34" charset="-127"/>
              </a:rPr>
              <a:t> 가능함</a:t>
            </a:r>
            <a:r>
              <a:rPr lang="en-US" altLang="ko-KR" sz="1800" dirty="0" smtClean="0">
                <a:solidFill>
                  <a:schemeClr val="bg1">
                    <a:lumMod val="10000"/>
                  </a:schemeClr>
                </a:solidFill>
                <a:latin typeface="Adobe 고딕 Std B" pitchFamily="34" charset="-127"/>
                <a:ea typeface="Adobe 고딕 Std B" pitchFamily="34" charset="-127"/>
              </a:rPr>
              <a:t>.</a:t>
            </a:r>
            <a:endParaRPr lang="ko-KR" altLang="en-US" sz="1800" dirty="0" smtClean="0">
              <a:solidFill>
                <a:schemeClr val="bg1">
                  <a:lumMod val="10000"/>
                </a:schemeClr>
              </a:solidFill>
              <a:latin typeface="Adobe 고딕 Std B" pitchFamily="34" charset="-127"/>
              <a:ea typeface="Adobe 고딕 Std B" pitchFamily="34" charset="-127"/>
            </a:endParaRPr>
          </a:p>
          <a:p>
            <a:pPr marL="0" indent="0">
              <a:buNone/>
            </a:pPr>
            <a:endParaRPr lang="en-US" altLang="ko-KR" sz="1800" dirty="0" smtClean="0">
              <a:solidFill>
                <a:schemeClr val="bg1">
                  <a:lumMod val="10000"/>
                </a:schemeClr>
              </a:solidFill>
              <a:latin typeface="Adobe 고딕 Std B" pitchFamily="34" charset="-127"/>
              <a:ea typeface="Adobe 고딕 Std B" pitchFamily="34" charset="-127"/>
            </a:endParaRPr>
          </a:p>
        </p:txBody>
      </p:sp>
      <p:sp>
        <p:nvSpPr>
          <p:cNvPr id="22537" name="AutoShape 9" descr="ìµì° ë¯¸ë¥µì¬ì§ ìíì ëí ì´ë¯¸ì§ ê²ìê²°ê³¼"/>
          <p:cNvSpPr>
            <a:spLocks noChangeAspect="1" noChangeArrowheads="1"/>
          </p:cNvSpPr>
          <p:nvPr/>
        </p:nvSpPr>
        <p:spPr bwMode="auto">
          <a:xfrm>
            <a:off x="1682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22539" name="AutoShape 11" descr="ìµì° ë¯¸ë¥µì¬ì§ ìíì ëí ì´ë¯¸ì§ ê²ìê²°ê³¼"/>
          <p:cNvSpPr>
            <a:spLocks noChangeAspect="1" noChangeArrowheads="1"/>
          </p:cNvSpPr>
          <p:nvPr/>
        </p:nvSpPr>
        <p:spPr bwMode="auto">
          <a:xfrm>
            <a:off x="1682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22541" name="AutoShape 13" descr="ìµì° ë¯¸ë¥µì¬ì§ ìíì ëí ì´ë¯¸ì§ ê²ìê²°ê³¼"/>
          <p:cNvSpPr>
            <a:spLocks noChangeAspect="1" noChangeArrowheads="1"/>
          </p:cNvSpPr>
          <p:nvPr/>
        </p:nvSpPr>
        <p:spPr bwMode="auto">
          <a:xfrm>
            <a:off x="1682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pic>
        <p:nvPicPr>
          <p:cNvPr id="5" name="Picture 3" descr="C:\Users\홍대화\Desktop\캡스톤1\ppt 사진\KakaoTalk_20190529_220658392.pn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4644008" y="1556792"/>
            <a:ext cx="3876972" cy="2304256"/>
          </a:xfrm>
          <a:prstGeom prst="rect">
            <a:avLst/>
          </a:prstGeom>
          <a:noFill/>
        </p:spPr>
      </p:pic>
      <p:pic>
        <p:nvPicPr>
          <p:cNvPr id="1026" name="Picture 2" descr="C:\Users\홍대화\Desktop\캡스톤1\ppt 사진\KakaoTalk_20190529_220822647.png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611560" y="1556792"/>
            <a:ext cx="3600400" cy="2304256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251520" y="620688"/>
            <a:ext cx="8640960" cy="59766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타원 2"/>
          <p:cNvSpPr/>
          <p:nvPr/>
        </p:nvSpPr>
        <p:spPr>
          <a:xfrm>
            <a:off x="4067944" y="74100"/>
            <a:ext cx="936104" cy="936104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/>
          <p:cNvSpPr/>
          <p:nvPr/>
        </p:nvSpPr>
        <p:spPr>
          <a:xfrm>
            <a:off x="421447" y="271681"/>
            <a:ext cx="893193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z="1200" b="1" spc="-150" dirty="0" smtClean="0">
                <a:solidFill>
                  <a:schemeClr val="bg1"/>
                </a:solidFill>
              </a:rPr>
              <a:t>플레이 영상</a:t>
            </a:r>
            <a:endParaRPr lang="ko-KR" altLang="en-US" sz="1200" b="1" spc="-150" dirty="0">
              <a:solidFill>
                <a:schemeClr val="bg1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995936" y="479095"/>
            <a:ext cx="10801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 smtClean="0">
                <a:solidFill>
                  <a:schemeClr val="bg1"/>
                </a:solidFill>
                <a:latin typeface="HY헤드라인M" pitchFamily="18" charset="-127"/>
                <a:ea typeface="HY헤드라인M" pitchFamily="18" charset="-127"/>
              </a:rPr>
              <a:t>03</a:t>
            </a:r>
            <a:endParaRPr lang="ko-KR" altLang="en-US" sz="2400" dirty="0">
              <a:solidFill>
                <a:schemeClr val="bg1"/>
              </a:solidFill>
              <a:latin typeface="HY헤드라인M" pitchFamily="18" charset="-127"/>
              <a:ea typeface="HY헤드라인M" pitchFamily="18" charset="-127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5364088" y="271681"/>
            <a:ext cx="3600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ko-KR" altLang="en-US" sz="1200" dirty="0" smtClean="0">
                <a:solidFill>
                  <a:schemeClr val="bg1"/>
                </a:solidFill>
              </a:rPr>
              <a:t>문화재 체험게임</a:t>
            </a:r>
          </a:p>
        </p:txBody>
      </p:sp>
      <p:sp>
        <p:nvSpPr>
          <p:cNvPr id="16" name="Text Placeholder 8">
            <a:extLst>
              <a:ext uri="{FF2B5EF4-FFF2-40B4-BE49-F238E27FC236}">
                <a16:creationId xmlns="" xmlns:a16="http://schemas.microsoft.com/office/drawing/2014/main" id="{74FF43DD-92EB-46FD-A477-6CC0463BD771}"/>
              </a:ext>
            </a:extLst>
          </p:cNvPr>
          <p:cNvSpPr txBox="1">
            <a:spLocks/>
          </p:cNvSpPr>
          <p:nvPr/>
        </p:nvSpPr>
        <p:spPr>
          <a:xfrm>
            <a:off x="611560" y="836712"/>
            <a:ext cx="8064896" cy="43204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/>
            <a:r>
              <a:rPr lang="en-US" altLang="ko-KR" sz="2400" dirty="0" smtClean="0">
                <a:solidFill>
                  <a:schemeClr val="bg1">
                    <a:lumMod val="10000"/>
                  </a:schemeClr>
                </a:solidFill>
                <a:latin typeface="Adobe 고딕 Std B" pitchFamily="34" charset="-127"/>
                <a:ea typeface="Adobe 고딕 Std B" pitchFamily="34" charset="-127"/>
              </a:rPr>
              <a:t>  VR </a:t>
            </a:r>
            <a:r>
              <a:rPr lang="ko-KR" altLang="en-US" sz="2400" dirty="0" smtClean="0">
                <a:solidFill>
                  <a:schemeClr val="bg1">
                    <a:lumMod val="10000"/>
                  </a:schemeClr>
                </a:solidFill>
                <a:latin typeface="Adobe 고딕 Std B" pitchFamily="34" charset="-127"/>
                <a:ea typeface="Adobe 고딕 Std B" pitchFamily="34" charset="-127"/>
              </a:rPr>
              <a:t>구현 </a:t>
            </a:r>
            <a:r>
              <a:rPr lang="en-US" altLang="ko-KR" sz="2400" dirty="0" smtClean="0">
                <a:solidFill>
                  <a:schemeClr val="bg1">
                    <a:lumMod val="10000"/>
                  </a:schemeClr>
                </a:solidFill>
                <a:latin typeface="Adobe 고딕 Std B" pitchFamily="34" charset="-127"/>
                <a:ea typeface="Adobe 고딕 Std B" pitchFamily="34" charset="-127"/>
              </a:rPr>
              <a:t>- </a:t>
            </a:r>
            <a:r>
              <a:rPr lang="ko-KR" altLang="en-US" sz="2400" dirty="0" smtClean="0">
                <a:solidFill>
                  <a:schemeClr val="bg1">
                    <a:lumMod val="10000"/>
                  </a:schemeClr>
                </a:solidFill>
                <a:latin typeface="Adobe 고딕 Std B" pitchFamily="34" charset="-127"/>
                <a:ea typeface="Adobe 고딕 Std B" pitchFamily="34" charset="-127"/>
              </a:rPr>
              <a:t>시작화면</a:t>
            </a:r>
            <a:endParaRPr lang="en-US" altLang="ko-KR" sz="2400" dirty="0" smtClean="0">
              <a:solidFill>
                <a:schemeClr val="bg1">
                  <a:lumMod val="10000"/>
                </a:schemeClr>
              </a:solidFill>
              <a:latin typeface="Adobe 고딕 Std B" pitchFamily="34" charset="-127"/>
              <a:ea typeface="Adobe 고딕 Std B" pitchFamily="34" charset="-127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251520" y="620688"/>
            <a:ext cx="8640960" cy="59766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타원 2"/>
          <p:cNvSpPr/>
          <p:nvPr/>
        </p:nvSpPr>
        <p:spPr>
          <a:xfrm>
            <a:off x="4067944" y="74100"/>
            <a:ext cx="936104" cy="936104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/>
          <p:cNvSpPr/>
          <p:nvPr/>
        </p:nvSpPr>
        <p:spPr>
          <a:xfrm>
            <a:off x="421446" y="271681"/>
            <a:ext cx="893193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z="1200" b="1" spc="-150" dirty="0" smtClean="0">
                <a:solidFill>
                  <a:schemeClr val="bg1"/>
                </a:solidFill>
              </a:rPr>
              <a:t>플레이 영상</a:t>
            </a:r>
            <a:endParaRPr lang="ko-KR" altLang="en-US" sz="1200" b="1" spc="-150" dirty="0">
              <a:solidFill>
                <a:schemeClr val="bg1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995936" y="479095"/>
            <a:ext cx="10801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 smtClean="0">
                <a:solidFill>
                  <a:schemeClr val="bg1"/>
                </a:solidFill>
                <a:latin typeface="HY헤드라인M" pitchFamily="18" charset="-127"/>
                <a:ea typeface="HY헤드라인M" pitchFamily="18" charset="-127"/>
              </a:rPr>
              <a:t>03</a:t>
            </a:r>
            <a:endParaRPr lang="ko-KR" altLang="en-US" sz="2400" dirty="0">
              <a:solidFill>
                <a:schemeClr val="bg1"/>
              </a:solidFill>
              <a:latin typeface="HY헤드라인M" pitchFamily="18" charset="-127"/>
              <a:ea typeface="HY헤드라인M" pitchFamily="18" charset="-127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5364088" y="271681"/>
            <a:ext cx="3600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ko-KR" altLang="en-US" sz="1200" dirty="0" smtClean="0">
                <a:solidFill>
                  <a:schemeClr val="bg1"/>
                </a:solidFill>
              </a:rPr>
              <a:t>문화재 체</a:t>
            </a:r>
            <a:r>
              <a:rPr lang="ko-KR" altLang="en-US" sz="1200" dirty="0">
                <a:solidFill>
                  <a:schemeClr val="bg1"/>
                </a:solidFill>
              </a:rPr>
              <a:t>험</a:t>
            </a:r>
            <a:r>
              <a:rPr lang="ko-KR" altLang="en-US" sz="1200" dirty="0" smtClean="0">
                <a:solidFill>
                  <a:schemeClr val="bg1"/>
                </a:solidFill>
              </a:rPr>
              <a:t>게임</a:t>
            </a:r>
          </a:p>
        </p:txBody>
      </p:sp>
      <p:sp>
        <p:nvSpPr>
          <p:cNvPr id="16" name="Text Placeholder 8">
            <a:extLst>
              <a:ext uri="{FF2B5EF4-FFF2-40B4-BE49-F238E27FC236}">
                <a16:creationId xmlns="" xmlns:a16="http://schemas.microsoft.com/office/drawing/2014/main" id="{74FF43DD-92EB-46FD-A477-6CC0463BD771}"/>
              </a:ext>
            </a:extLst>
          </p:cNvPr>
          <p:cNvSpPr txBox="1">
            <a:spLocks/>
          </p:cNvSpPr>
          <p:nvPr/>
        </p:nvSpPr>
        <p:spPr>
          <a:xfrm>
            <a:off x="611560" y="836712"/>
            <a:ext cx="8064896" cy="43204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/>
            <a:r>
              <a:rPr lang="en-US" altLang="ko-KR" sz="2400" dirty="0" smtClean="0">
                <a:solidFill>
                  <a:schemeClr val="bg1">
                    <a:lumMod val="10000"/>
                  </a:schemeClr>
                </a:solidFill>
                <a:latin typeface="Adobe 고딕 Std B" pitchFamily="34" charset="-127"/>
                <a:ea typeface="Adobe 고딕 Std B" pitchFamily="34" charset="-127"/>
              </a:rPr>
              <a:t>  </a:t>
            </a:r>
            <a:r>
              <a:rPr lang="ko-KR" altLang="en-US" sz="2400" dirty="0" smtClean="0">
                <a:solidFill>
                  <a:schemeClr val="bg1">
                    <a:lumMod val="10000"/>
                  </a:schemeClr>
                </a:solidFill>
                <a:latin typeface="Adobe 고딕 Std B" pitchFamily="34" charset="-127"/>
                <a:ea typeface="Adobe 고딕 Std B" pitchFamily="34" charset="-127"/>
              </a:rPr>
              <a:t>플레이 영상</a:t>
            </a:r>
            <a:endParaRPr lang="en-US" altLang="ko-KR" sz="2400" dirty="0" smtClean="0">
              <a:solidFill>
                <a:schemeClr val="bg1">
                  <a:lumMod val="10000"/>
                </a:schemeClr>
              </a:solidFill>
              <a:latin typeface="Adobe 고딕 Std B" pitchFamily="34" charset="-127"/>
              <a:ea typeface="Adobe 고딕 Std B" pitchFamily="34" charset="-127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2262</TotalTime>
  <Words>347</Words>
  <Application>Microsoft Office PowerPoint</Application>
  <PresentationFormat>화면 슬라이드 쇼(4:3)</PresentationFormat>
  <Paragraphs>115</Paragraphs>
  <Slides>13</Slides>
  <Notes>13</Notes>
  <HiddenSlides>0</HiddenSlides>
  <MMClips>0</MMClips>
  <ScaleCrop>false</ScaleCrop>
  <HeadingPairs>
    <vt:vector size="4" baseType="variant">
      <vt:variant>
        <vt:lpstr>테마</vt:lpstr>
      </vt:variant>
      <vt:variant>
        <vt:i4>1</vt:i4>
      </vt:variant>
      <vt:variant>
        <vt:lpstr>슬라이드 제목</vt:lpstr>
      </vt:variant>
      <vt:variant>
        <vt:i4>13</vt:i4>
      </vt:variant>
    </vt:vector>
  </HeadingPairs>
  <TitlesOfParts>
    <vt:vector size="14" baseType="lpstr"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>LG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슬라이드 1</dc:title>
  <dc:creator>minhee park</dc:creator>
  <cp:lastModifiedBy>PC</cp:lastModifiedBy>
  <cp:revision>143</cp:revision>
  <dcterms:created xsi:type="dcterms:W3CDTF">2016-11-03T20:47:04Z</dcterms:created>
  <dcterms:modified xsi:type="dcterms:W3CDTF">2019-06-14T06:16:20Z</dcterms:modified>
</cp:coreProperties>
</file>

<file path=docProps/thumbnail.jpeg>
</file>